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y="5143500" cx="9144000"/>
  <p:notesSz cx="6858000" cy="9144000"/>
  <p:embeddedFontLst>
    <p:embeddedFont>
      <p:font typeface="Squada One"/>
      <p:regular r:id="rId76"/>
    </p:embeddedFont>
    <p:embeddedFont>
      <p:font typeface="Hind Siliguri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HindSiliguri-regular.fntdata"/><Relationship Id="rId32" Type="http://schemas.openxmlformats.org/officeDocument/2006/relationships/slide" Target="slides/slide28.xml"/><Relationship Id="rId76" Type="http://schemas.openxmlformats.org/officeDocument/2006/relationships/font" Target="fonts/SquadaOne-regular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HindSiliguri-bold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a483fcb0e_1_1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a483fcb0e_1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a483fcb0e_1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a483fcb0e_1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a483fcb0e_1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a483fcb0e_1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a483fcb0e_1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a483fcb0e_1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a483fcb0e_1_2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a483fcb0e_1_2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a483fcb0e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a483fcb0e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a483fcb0e_1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a483fcb0e_1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a483fcb0e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a483fcb0e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a483fcb0e_1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a483fcb0e_1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a483fcb0e_1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a483fcb0e_1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99c6b9ea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99c6b9ea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483fcb0e_1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483fcb0e_1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a483fcb0e_1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a483fcb0e_1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a483fcb0e_1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a483fcb0e_1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a483fcb0e_1_2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a483fcb0e_1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a483fcb0e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a483fcb0e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a483fcb0e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a483fcb0e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a483fcb0e_1_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a483fcb0e_1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a483fcb0e_1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ea483fcb0e_1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a483fcb0e_1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ea483fcb0e_1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a483fcb0e_1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ea483fcb0e_1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599c6b9e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599c6b9e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a483fcb0e_1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a483fcb0e_1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a483fcb0e_1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a483fcb0e_1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a483fcb0e_1_1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a483fcb0e_1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a483fcb0e_1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a483fcb0e_1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a483fcb0e_1_2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a483fcb0e_1_2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a483fcb0e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a483fcb0e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599c6b9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599c6b9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ea483fcb0e_1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ea483fcb0e_1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a483fcb0e_1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a483fcb0e_1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a483fcb0e_1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a483fcb0e_1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a483fcb0e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a483fcb0e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ea483fcb0e_1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ea483fcb0e_1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a483fcb0e_1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ea483fcb0e_1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a483fcb0e_1_2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a483fcb0e_1_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a483fcb0e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ea483fcb0e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b880a138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6b880a138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ea483fcb0e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ea483fcb0e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ea483fcb0e_1_2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ea483fcb0e_1_2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a483fcb0e_1_2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a483fcb0e_1_2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a483fcb0e_1_1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a483fcb0e_1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a483fcb0e_1_2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ea483fcb0e_1_2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a483fcb0e_1_2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a483fcb0e_1_2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a483fcb0e_1_2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ea483fcb0e_1_2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a483fcb0e_1_2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a483fcb0e_1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a483fcb0e_1_2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ea483fcb0e_1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ea483fcb0e_1_2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ea483fcb0e_1_2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ea483fcb0e_1_2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ea483fcb0e_1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ea483fcb0e_1_2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ea483fcb0e_1_2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a483fcb0e_1_2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a483fcb0e_1_2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ea483fcb0e_1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ea483fcb0e_1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ea483fcb0e_1_2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ea483fcb0e_1_2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ea483fcb0e_1_2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ea483fcb0e_1_2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a483fcb0e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a483fcb0e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ea483fcb0e_1_1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ea483fcb0e_1_1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a483fcb0e_1_1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ea483fcb0e_1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a483fcb0e_1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a483fcb0e_1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a483fcb0e_1_2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ea483fcb0e_1_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ea483fcb0e_1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ea483fcb0e_1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ea483fcb0e_1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ea483fcb0e_1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a483fcb0e_1_1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a483fcb0e_1_1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a483fcb0e_1_1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a483fcb0e_1_1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ea483fcb0e_1_1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ea483fcb0e_1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ea483fcb0e_1_2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ea483fcb0e_1_2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a483fcb0e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a483fcb0e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a483fcb0e_1_2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a483fcb0e_1_2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6b880a1387_0_15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6b880a1387_0_15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a483fcb0e_1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a483fcb0e_1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a483fcb0e_1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a483fcb0e_1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09775" y="1637000"/>
            <a:ext cx="4367400" cy="15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09775" y="3199000"/>
            <a:ext cx="4367400" cy="307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709775" y="1106125"/>
            <a:ext cx="7724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709775" y="3152225"/>
            <a:ext cx="7724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709775" y="539425"/>
            <a:ext cx="77244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0" name="Google Shape;40;p13"/>
          <p:cNvSpPr txBox="1"/>
          <p:nvPr>
            <p:ph hasCustomPrompt="1" idx="2" type="title"/>
          </p:nvPr>
        </p:nvSpPr>
        <p:spPr>
          <a:xfrm>
            <a:off x="745013" y="2032375"/>
            <a:ext cx="16668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745013" y="3083975"/>
            <a:ext cx="16668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3" type="subTitle"/>
          </p:nvPr>
        </p:nvSpPr>
        <p:spPr>
          <a:xfrm>
            <a:off x="745013" y="3664175"/>
            <a:ext cx="16668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4" type="title"/>
          </p:nvPr>
        </p:nvSpPr>
        <p:spPr>
          <a:xfrm>
            <a:off x="2740738" y="2032375"/>
            <a:ext cx="16668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5" type="subTitle"/>
          </p:nvPr>
        </p:nvSpPr>
        <p:spPr>
          <a:xfrm>
            <a:off x="2740738" y="3083975"/>
            <a:ext cx="16668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6" type="subTitle"/>
          </p:nvPr>
        </p:nvSpPr>
        <p:spPr>
          <a:xfrm>
            <a:off x="2740738" y="3664175"/>
            <a:ext cx="16668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7" type="title"/>
          </p:nvPr>
        </p:nvSpPr>
        <p:spPr>
          <a:xfrm>
            <a:off x="4736463" y="2032375"/>
            <a:ext cx="16668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8" type="subTitle"/>
          </p:nvPr>
        </p:nvSpPr>
        <p:spPr>
          <a:xfrm>
            <a:off x="4736463" y="3083975"/>
            <a:ext cx="16668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9" type="subTitle"/>
          </p:nvPr>
        </p:nvSpPr>
        <p:spPr>
          <a:xfrm>
            <a:off x="4736463" y="3664175"/>
            <a:ext cx="16668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13" type="title"/>
          </p:nvPr>
        </p:nvSpPr>
        <p:spPr>
          <a:xfrm>
            <a:off x="6732188" y="2032375"/>
            <a:ext cx="16668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14" type="subTitle"/>
          </p:nvPr>
        </p:nvSpPr>
        <p:spPr>
          <a:xfrm>
            <a:off x="6732188" y="3083975"/>
            <a:ext cx="16668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5" type="subTitle"/>
          </p:nvPr>
        </p:nvSpPr>
        <p:spPr>
          <a:xfrm>
            <a:off x="6732188" y="3664175"/>
            <a:ext cx="16668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095263" y="1637950"/>
            <a:ext cx="3091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2" type="subTitle"/>
          </p:nvPr>
        </p:nvSpPr>
        <p:spPr>
          <a:xfrm>
            <a:off x="1095283" y="2944250"/>
            <a:ext cx="30912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257675" y="1863150"/>
            <a:ext cx="2871600" cy="276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6462625" y="908600"/>
            <a:ext cx="16668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6172075" y="2216550"/>
            <a:ext cx="19572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1077188" y="2905200"/>
            <a:ext cx="3127500" cy="276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1077063" y="3258600"/>
            <a:ext cx="31275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4939350" y="872875"/>
            <a:ext cx="3127500" cy="276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4" type="subTitle"/>
          </p:nvPr>
        </p:nvSpPr>
        <p:spPr>
          <a:xfrm>
            <a:off x="4939350" y="1226275"/>
            <a:ext cx="31275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1473544" y="2352100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2" type="subTitle"/>
          </p:nvPr>
        </p:nvSpPr>
        <p:spPr>
          <a:xfrm>
            <a:off x="1473474" y="27055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3" type="subTitle"/>
          </p:nvPr>
        </p:nvSpPr>
        <p:spPr>
          <a:xfrm>
            <a:off x="3695581" y="1426450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4" type="subTitle"/>
          </p:nvPr>
        </p:nvSpPr>
        <p:spPr>
          <a:xfrm>
            <a:off x="3695511" y="177985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5" type="subTitle"/>
          </p:nvPr>
        </p:nvSpPr>
        <p:spPr>
          <a:xfrm>
            <a:off x="5917519" y="2352100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6" type="subTitle"/>
          </p:nvPr>
        </p:nvSpPr>
        <p:spPr>
          <a:xfrm>
            <a:off x="5917449" y="27055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1712038" y="873025"/>
            <a:ext cx="26451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subTitle"/>
          </p:nvPr>
        </p:nvSpPr>
        <p:spPr>
          <a:xfrm>
            <a:off x="1712050" y="1226425"/>
            <a:ext cx="24063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7" name="Google Shape;77;p18"/>
          <p:cNvSpPr txBox="1"/>
          <p:nvPr>
            <p:ph idx="3" type="subTitle"/>
          </p:nvPr>
        </p:nvSpPr>
        <p:spPr>
          <a:xfrm>
            <a:off x="4786857" y="873025"/>
            <a:ext cx="26451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4" type="subTitle"/>
          </p:nvPr>
        </p:nvSpPr>
        <p:spPr>
          <a:xfrm>
            <a:off x="4786851" y="1226425"/>
            <a:ext cx="24063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9" name="Google Shape;79;p18"/>
          <p:cNvSpPr txBox="1"/>
          <p:nvPr>
            <p:ph idx="5" type="subTitle"/>
          </p:nvPr>
        </p:nvSpPr>
        <p:spPr>
          <a:xfrm>
            <a:off x="1077151" y="2905350"/>
            <a:ext cx="26451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6" type="subTitle"/>
          </p:nvPr>
        </p:nvSpPr>
        <p:spPr>
          <a:xfrm>
            <a:off x="1077150" y="3258750"/>
            <a:ext cx="24063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1" name="Google Shape;81;p18"/>
          <p:cNvSpPr txBox="1"/>
          <p:nvPr>
            <p:ph idx="7" type="subTitle"/>
          </p:nvPr>
        </p:nvSpPr>
        <p:spPr>
          <a:xfrm>
            <a:off x="4151969" y="2905350"/>
            <a:ext cx="26451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8" type="subTitle"/>
          </p:nvPr>
        </p:nvSpPr>
        <p:spPr>
          <a:xfrm>
            <a:off x="4151974" y="3258750"/>
            <a:ext cx="24063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1473544" y="2580700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1473474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7" name="Google Shape;87;p19"/>
          <p:cNvSpPr txBox="1"/>
          <p:nvPr>
            <p:ph idx="3" type="subTitle"/>
          </p:nvPr>
        </p:nvSpPr>
        <p:spPr>
          <a:xfrm>
            <a:off x="3695581" y="2580700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3695511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9" name="Google Shape;89;p19"/>
          <p:cNvSpPr txBox="1"/>
          <p:nvPr>
            <p:ph idx="5" type="subTitle"/>
          </p:nvPr>
        </p:nvSpPr>
        <p:spPr>
          <a:xfrm>
            <a:off x="5917519" y="2580700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6" type="subTitle"/>
          </p:nvPr>
        </p:nvSpPr>
        <p:spPr>
          <a:xfrm>
            <a:off x="5917449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1473544" y="1954388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2" type="subTitle"/>
          </p:nvPr>
        </p:nvSpPr>
        <p:spPr>
          <a:xfrm>
            <a:off x="1473475" y="1035788"/>
            <a:ext cx="17529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5" name="Google Shape;95;p20"/>
          <p:cNvSpPr txBox="1"/>
          <p:nvPr>
            <p:ph idx="3" type="subTitle"/>
          </p:nvPr>
        </p:nvSpPr>
        <p:spPr>
          <a:xfrm>
            <a:off x="3695581" y="1954388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4" type="subTitle"/>
          </p:nvPr>
        </p:nvSpPr>
        <p:spPr>
          <a:xfrm>
            <a:off x="3695512" y="1035788"/>
            <a:ext cx="17529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7" name="Google Shape;97;p20"/>
          <p:cNvSpPr txBox="1"/>
          <p:nvPr>
            <p:ph idx="5" type="subTitle"/>
          </p:nvPr>
        </p:nvSpPr>
        <p:spPr>
          <a:xfrm>
            <a:off x="5917519" y="1954388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6" type="subTitle"/>
          </p:nvPr>
        </p:nvSpPr>
        <p:spPr>
          <a:xfrm>
            <a:off x="5917450" y="1035788"/>
            <a:ext cx="17529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9" name="Google Shape;99;p20"/>
          <p:cNvSpPr txBox="1"/>
          <p:nvPr>
            <p:ph idx="7" type="subTitle"/>
          </p:nvPr>
        </p:nvSpPr>
        <p:spPr>
          <a:xfrm>
            <a:off x="1473544" y="2911888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8" type="subTitle"/>
          </p:nvPr>
        </p:nvSpPr>
        <p:spPr>
          <a:xfrm>
            <a:off x="1473475" y="3246363"/>
            <a:ext cx="1752900" cy="84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1" name="Google Shape;101;p20"/>
          <p:cNvSpPr txBox="1"/>
          <p:nvPr>
            <p:ph idx="9" type="subTitle"/>
          </p:nvPr>
        </p:nvSpPr>
        <p:spPr>
          <a:xfrm>
            <a:off x="3695581" y="2911888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3" type="subTitle"/>
          </p:nvPr>
        </p:nvSpPr>
        <p:spPr>
          <a:xfrm>
            <a:off x="3695512" y="3246363"/>
            <a:ext cx="1752900" cy="84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3" name="Google Shape;103;p20"/>
          <p:cNvSpPr txBox="1"/>
          <p:nvPr>
            <p:ph idx="14" type="subTitle"/>
          </p:nvPr>
        </p:nvSpPr>
        <p:spPr>
          <a:xfrm>
            <a:off x="5917519" y="2911888"/>
            <a:ext cx="1752900" cy="2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5" type="subTitle"/>
          </p:nvPr>
        </p:nvSpPr>
        <p:spPr>
          <a:xfrm>
            <a:off x="5917450" y="3246363"/>
            <a:ext cx="1752900" cy="84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09775" y="2150850"/>
            <a:ext cx="768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ctrTitle"/>
          </p:nvPr>
        </p:nvSpPr>
        <p:spPr>
          <a:xfrm>
            <a:off x="5293525" y="1512925"/>
            <a:ext cx="31407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4066825" y="2292750"/>
            <a:ext cx="4367400" cy="307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subTitle"/>
          </p:nvPr>
        </p:nvSpPr>
        <p:spPr>
          <a:xfrm>
            <a:off x="5293500" y="2600250"/>
            <a:ext cx="3140700" cy="69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23"/>
          <p:cNvSpPr txBox="1"/>
          <p:nvPr/>
        </p:nvSpPr>
        <p:spPr>
          <a:xfrm>
            <a:off x="709775" y="3881600"/>
            <a:ext cx="26184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ind Siliguri"/>
                <a:ea typeface="Hind Siliguri"/>
                <a:cs typeface="Hind Siliguri"/>
                <a:sym typeface="Hind Siliguri"/>
              </a:rPr>
              <a:t>CREDITS: This presentation template was created by </a:t>
            </a:r>
            <a:r>
              <a:rPr lang="en" sz="900">
                <a:uFill>
                  <a:noFill/>
                </a:uFill>
                <a:latin typeface="Hind Siliguri"/>
                <a:ea typeface="Hind Siliguri"/>
                <a:cs typeface="Hind Siliguri"/>
                <a:sym typeface="Hind Siliguri"/>
                <a:hlinkClick r:id="rId3"/>
              </a:rPr>
              <a:t>Slidesgo</a:t>
            </a:r>
            <a:r>
              <a:rPr lang="en" sz="900">
                <a:latin typeface="Hind Siliguri"/>
                <a:ea typeface="Hind Siliguri"/>
                <a:cs typeface="Hind Siliguri"/>
                <a:sym typeface="Hind Siliguri"/>
              </a:rPr>
              <a:t>, including icons by </a:t>
            </a:r>
            <a:r>
              <a:rPr lang="en" sz="900">
                <a:uFill>
                  <a:noFill/>
                </a:uFill>
                <a:latin typeface="Hind Siliguri"/>
                <a:ea typeface="Hind Siliguri"/>
                <a:cs typeface="Hind Siliguri"/>
                <a:sym typeface="Hind Siliguri"/>
                <a:hlinkClick r:id="rId4"/>
              </a:rPr>
              <a:t>Flaticon</a:t>
            </a:r>
            <a:r>
              <a:rPr lang="en" sz="900">
                <a:latin typeface="Hind Siliguri"/>
                <a:ea typeface="Hind Siliguri"/>
                <a:cs typeface="Hind Siliguri"/>
                <a:sym typeface="Hind Siliguri"/>
              </a:rPr>
              <a:t>, and infographics &amp; images by </a:t>
            </a:r>
            <a:r>
              <a:rPr lang="en" sz="900">
                <a:uFill>
                  <a:noFill/>
                </a:uFill>
                <a:latin typeface="Hind Siliguri"/>
                <a:ea typeface="Hind Siliguri"/>
                <a:cs typeface="Hind Siliguri"/>
                <a:sym typeface="Hind Siliguri"/>
                <a:hlinkClick r:id="rId5"/>
              </a:rPr>
              <a:t>Freepik</a:t>
            </a:r>
            <a:r>
              <a:rPr lang="en" sz="900">
                <a:latin typeface="Hind Siliguri"/>
                <a:ea typeface="Hind Siliguri"/>
                <a:cs typeface="Hind Siliguri"/>
                <a:sym typeface="Hind Siliguri"/>
              </a:rPr>
              <a:t>. </a:t>
            </a:r>
            <a:endParaRPr sz="9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body"/>
          </p:nvPr>
        </p:nvSpPr>
        <p:spPr>
          <a:xfrm>
            <a:off x="709775" y="1152475"/>
            <a:ext cx="70101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4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body"/>
          </p:nvPr>
        </p:nvSpPr>
        <p:spPr>
          <a:xfrm>
            <a:off x="709775" y="1152475"/>
            <a:ext cx="32604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196231" y="1152475"/>
            <a:ext cx="32604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" type="body"/>
          </p:nvPr>
        </p:nvSpPr>
        <p:spPr>
          <a:xfrm>
            <a:off x="709775" y="1389600"/>
            <a:ext cx="28080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7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709775" y="539425"/>
            <a:ext cx="3862200" cy="40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709775" y="1233175"/>
            <a:ext cx="3837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709775" y="2803075"/>
            <a:ext cx="383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5972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709775" y="4230575"/>
            <a:ext cx="56007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Siliguri"/>
              <a:buChar char="●"/>
              <a:defRPr sz="1800"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Char char="○"/>
              <a:defRPr>
                <a:latin typeface="Hind Siliguri"/>
                <a:ea typeface="Hind Siliguri"/>
                <a:cs typeface="Hind Siliguri"/>
                <a:sym typeface="Hind Siligu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Char char="■"/>
              <a:defRPr>
                <a:latin typeface="Hind Siliguri"/>
                <a:ea typeface="Hind Siliguri"/>
                <a:cs typeface="Hind Siliguri"/>
                <a:sym typeface="Hind Siligu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Char char="●"/>
              <a:defRPr>
                <a:latin typeface="Hind Siliguri"/>
                <a:ea typeface="Hind Siliguri"/>
                <a:cs typeface="Hind Siliguri"/>
                <a:sym typeface="Hind Siligu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Char char="○"/>
              <a:defRPr>
                <a:latin typeface="Hind Siliguri"/>
                <a:ea typeface="Hind Siliguri"/>
                <a:cs typeface="Hind Siliguri"/>
                <a:sym typeface="Hind Siligu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Char char="■"/>
              <a:defRPr>
                <a:latin typeface="Hind Siliguri"/>
                <a:ea typeface="Hind Siliguri"/>
                <a:cs typeface="Hind Siliguri"/>
                <a:sym typeface="Hind Siligu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Char char="●"/>
              <a:defRPr>
                <a:latin typeface="Hind Siliguri"/>
                <a:ea typeface="Hind Siliguri"/>
                <a:cs typeface="Hind Siliguri"/>
                <a:sym typeface="Hind Siligu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Char char="○"/>
              <a:defRPr>
                <a:latin typeface="Hind Siliguri"/>
                <a:ea typeface="Hind Siliguri"/>
                <a:cs typeface="Hind Siliguri"/>
                <a:sym typeface="Hind Siligu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ind Siliguri"/>
              <a:buChar char="■"/>
              <a:defRPr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/>
          <p:nvPr/>
        </p:nvSpPr>
        <p:spPr>
          <a:xfrm flipH="1" rot="5400000">
            <a:off x="1382100" y="-120600"/>
            <a:ext cx="2607600" cy="5371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7"/>
          <p:cNvSpPr txBox="1"/>
          <p:nvPr>
            <p:ph type="ctrTitle"/>
          </p:nvPr>
        </p:nvSpPr>
        <p:spPr>
          <a:xfrm>
            <a:off x="246725" y="979475"/>
            <a:ext cx="5286300" cy="23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Paralelismo em Linguagens Modernas de Programação</a:t>
            </a:r>
            <a:endParaRPr sz="4800"/>
          </a:p>
        </p:txBody>
      </p:sp>
      <p:sp>
        <p:nvSpPr>
          <p:cNvPr id="123" name="Google Shape;123;p27"/>
          <p:cNvSpPr txBox="1"/>
          <p:nvPr>
            <p:ph idx="1" type="subTitle"/>
          </p:nvPr>
        </p:nvSpPr>
        <p:spPr>
          <a:xfrm>
            <a:off x="246725" y="3427275"/>
            <a:ext cx="4443600" cy="441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Lucas Bagatini do Nascimento</a:t>
            </a:r>
            <a:endParaRPr sz="1600"/>
          </a:p>
        </p:txBody>
      </p:sp>
      <p:sp>
        <p:nvSpPr>
          <p:cNvPr id="124" name="Google Shape;124;p27"/>
          <p:cNvSpPr txBox="1"/>
          <p:nvPr/>
        </p:nvSpPr>
        <p:spPr>
          <a:xfrm>
            <a:off x="246725" y="40031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Orientador:</a:t>
            </a:r>
            <a:endParaRPr sz="1500">
              <a:solidFill>
                <a:schemeClr val="dk1"/>
              </a:solidFill>
              <a:latin typeface="Hind Siliguri"/>
              <a:ea typeface="Hind Siliguri"/>
              <a:cs typeface="Hind Siliguri"/>
              <a:sym typeface="Hind Siligu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Prof. Dr. Alexandro José Baldassin</a:t>
            </a:r>
            <a:endParaRPr sz="15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39" y="3692275"/>
            <a:ext cx="1174311" cy="1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975" y="3604000"/>
            <a:ext cx="1324732" cy="13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550" y="139947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" name="Google Shape;261;p36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263" name="Google Shape;263;p36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CONCORRÊNCIA</a:t>
            </a:r>
            <a:endParaRPr/>
          </a:p>
        </p:txBody>
      </p:sp>
      <p:sp>
        <p:nvSpPr>
          <p:cNvPr id="264" name="Google Shape;264;p36"/>
          <p:cNvSpPr txBox="1"/>
          <p:nvPr>
            <p:ph idx="2" type="subTitle"/>
          </p:nvPr>
        </p:nvSpPr>
        <p:spPr>
          <a:xfrm>
            <a:off x="1473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trabalho sobre múltiplas tarefas por um mesmo agente, alternadamente.”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idx="5" type="subTitle"/>
          </p:nvPr>
        </p:nvSpPr>
        <p:spPr>
          <a:xfrm>
            <a:off x="5903638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PARALELISMO</a:t>
            </a:r>
            <a:endParaRPr/>
          </a:p>
        </p:txBody>
      </p:sp>
      <p:sp>
        <p:nvSpPr>
          <p:cNvPr id="266" name="Google Shape;266;p36"/>
          <p:cNvSpPr txBox="1"/>
          <p:nvPr>
            <p:ph idx="6" type="subTitle"/>
          </p:nvPr>
        </p:nvSpPr>
        <p:spPr>
          <a:xfrm>
            <a:off x="590360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simultaneidade dos passos das diversas tarefas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por diversos agentes.”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150" y="12749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350" y="1274950"/>
            <a:ext cx="1572100" cy="157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70" name="Google Shape;270;p36"/>
          <p:cNvCxnSpPr/>
          <p:nvPr/>
        </p:nvCxnSpPr>
        <p:spPr>
          <a:xfrm>
            <a:off x="3107475" y="1546325"/>
            <a:ext cx="1115100" cy="14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750" y="15035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350" y="17321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950" y="19607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74" name="Google Shape;274;p36"/>
          <p:cNvCxnSpPr/>
          <p:nvPr/>
        </p:nvCxnSpPr>
        <p:spPr>
          <a:xfrm>
            <a:off x="4949275" y="1732150"/>
            <a:ext cx="1115100" cy="14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CONCORRÊNCIA</a:t>
            </a:r>
            <a:endParaRPr/>
          </a:p>
        </p:txBody>
      </p:sp>
      <p:sp>
        <p:nvSpPr>
          <p:cNvPr id="283" name="Google Shape;283;p37"/>
          <p:cNvSpPr txBox="1"/>
          <p:nvPr>
            <p:ph idx="2" type="subTitle"/>
          </p:nvPr>
        </p:nvSpPr>
        <p:spPr>
          <a:xfrm>
            <a:off x="1473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trabalho sobre múltiplas tarefas por um mesmo agente, alternadamente.”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7"/>
          <p:cNvSpPr txBox="1"/>
          <p:nvPr>
            <p:ph idx="5" type="subTitle"/>
          </p:nvPr>
        </p:nvSpPr>
        <p:spPr>
          <a:xfrm>
            <a:off x="5903638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PARALELISMO</a:t>
            </a:r>
            <a:endParaRPr/>
          </a:p>
        </p:txBody>
      </p:sp>
      <p:sp>
        <p:nvSpPr>
          <p:cNvPr id="285" name="Google Shape;285;p37"/>
          <p:cNvSpPr txBox="1"/>
          <p:nvPr>
            <p:ph idx="6" type="subTitle"/>
          </p:nvPr>
        </p:nvSpPr>
        <p:spPr>
          <a:xfrm>
            <a:off x="590360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simultaneidade dos passos das diversas tarefas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por diversos agentes.”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37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7"/>
          <p:cNvCxnSpPr/>
          <p:nvPr/>
        </p:nvCxnSpPr>
        <p:spPr>
          <a:xfrm>
            <a:off x="5691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325" y="15907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750" y="624450"/>
            <a:ext cx="1572100" cy="157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650" y="65502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413" y="11307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738" y="162670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93" name="Google Shape;293;p37"/>
          <p:cNvCxnSpPr/>
          <p:nvPr/>
        </p:nvCxnSpPr>
        <p:spPr>
          <a:xfrm flipH="1" rot="10800000">
            <a:off x="3382525" y="1273275"/>
            <a:ext cx="795300" cy="5295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4" name="Google Shape;294;p37"/>
          <p:cNvCxnSpPr/>
          <p:nvPr/>
        </p:nvCxnSpPr>
        <p:spPr>
          <a:xfrm flipH="1" rot="10800000">
            <a:off x="2988525" y="1230500"/>
            <a:ext cx="1152300" cy="519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5" name="Google Shape;295;p37"/>
          <p:cNvCxnSpPr/>
          <p:nvPr/>
        </p:nvCxnSpPr>
        <p:spPr>
          <a:xfrm>
            <a:off x="2453275" y="799175"/>
            <a:ext cx="1605900" cy="2529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6" name="Google Shape;296;p37"/>
          <p:cNvCxnSpPr/>
          <p:nvPr/>
        </p:nvCxnSpPr>
        <p:spPr>
          <a:xfrm>
            <a:off x="1984925" y="278775"/>
            <a:ext cx="2022000" cy="6318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900" y="65502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98" name="Google Shape;298;p37"/>
          <p:cNvCxnSpPr/>
          <p:nvPr/>
        </p:nvCxnSpPr>
        <p:spPr>
          <a:xfrm>
            <a:off x="4852625" y="987700"/>
            <a:ext cx="1115100" cy="14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306" name="Google Shape;306;p38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CONCORRÊNCIA</a:t>
            </a:r>
            <a:endParaRPr/>
          </a:p>
        </p:txBody>
      </p:sp>
      <p:sp>
        <p:nvSpPr>
          <p:cNvPr id="307" name="Google Shape;307;p38"/>
          <p:cNvSpPr txBox="1"/>
          <p:nvPr>
            <p:ph idx="2" type="subTitle"/>
          </p:nvPr>
        </p:nvSpPr>
        <p:spPr>
          <a:xfrm>
            <a:off x="1473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trabalho sobre múltiplas tarefas por um mesmo agente, alternadamente.”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 txBox="1"/>
          <p:nvPr>
            <p:ph idx="5" type="subTitle"/>
          </p:nvPr>
        </p:nvSpPr>
        <p:spPr>
          <a:xfrm>
            <a:off x="5903638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PARALELISMO</a:t>
            </a:r>
            <a:endParaRPr/>
          </a:p>
        </p:txBody>
      </p:sp>
      <p:sp>
        <p:nvSpPr>
          <p:cNvPr id="309" name="Google Shape;309;p38"/>
          <p:cNvSpPr txBox="1"/>
          <p:nvPr>
            <p:ph idx="6" type="subTitle"/>
          </p:nvPr>
        </p:nvSpPr>
        <p:spPr>
          <a:xfrm>
            <a:off x="590360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simultaneidade dos passos das diversas tarefas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por diversos agentes.”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38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8"/>
          <p:cNvCxnSpPr/>
          <p:nvPr/>
        </p:nvCxnSpPr>
        <p:spPr>
          <a:xfrm>
            <a:off x="5691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00" y="10777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600" y="107775"/>
            <a:ext cx="1572100" cy="157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14" name="Google Shape;314;p38"/>
          <p:cNvCxnSpPr/>
          <p:nvPr/>
        </p:nvCxnSpPr>
        <p:spPr>
          <a:xfrm>
            <a:off x="1819725" y="379150"/>
            <a:ext cx="1115100" cy="14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00" y="33637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00" y="56497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00" y="79357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725" y="12866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925" y="1286650"/>
            <a:ext cx="1572100" cy="157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20" name="Google Shape;320;p38"/>
          <p:cNvCxnSpPr/>
          <p:nvPr/>
        </p:nvCxnSpPr>
        <p:spPr>
          <a:xfrm>
            <a:off x="3094600" y="1572450"/>
            <a:ext cx="1115100" cy="14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325" y="15152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925" y="17438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3" name="Google Shape;3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525" y="19724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88" y="25439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5" name="Google Shape;3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388" y="2543950"/>
            <a:ext cx="1572100" cy="157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26" name="Google Shape;326;p38"/>
          <p:cNvCxnSpPr/>
          <p:nvPr/>
        </p:nvCxnSpPr>
        <p:spPr>
          <a:xfrm>
            <a:off x="4397513" y="2815325"/>
            <a:ext cx="1115100" cy="14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27" name="Google Shape;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788" y="27725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388" y="30011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988" y="322975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813" y="3967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31" name="Google Shape;331;p38"/>
          <p:cNvCxnSpPr/>
          <p:nvPr/>
        </p:nvCxnSpPr>
        <p:spPr>
          <a:xfrm>
            <a:off x="3914538" y="372350"/>
            <a:ext cx="1115100" cy="14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988" y="125920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33" name="Google Shape;333;p38"/>
          <p:cNvCxnSpPr/>
          <p:nvPr/>
        </p:nvCxnSpPr>
        <p:spPr>
          <a:xfrm>
            <a:off x="4996713" y="1591875"/>
            <a:ext cx="1115100" cy="14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413" y="2733175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35" name="Google Shape;335;p38"/>
          <p:cNvCxnSpPr/>
          <p:nvPr/>
        </p:nvCxnSpPr>
        <p:spPr>
          <a:xfrm>
            <a:off x="6484138" y="3065850"/>
            <a:ext cx="1115100" cy="14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343" name="Google Shape;343;p39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CONCORRÊNCIA</a:t>
            </a:r>
            <a:endParaRPr/>
          </a:p>
        </p:txBody>
      </p:sp>
      <p:sp>
        <p:nvSpPr>
          <p:cNvPr id="344" name="Google Shape;344;p39"/>
          <p:cNvSpPr txBox="1"/>
          <p:nvPr>
            <p:ph idx="2" type="subTitle"/>
          </p:nvPr>
        </p:nvSpPr>
        <p:spPr>
          <a:xfrm>
            <a:off x="1473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trabalho sobre múltiplas tarefas por um mesmo agente, alternadamente.”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9"/>
          <p:cNvSpPr txBox="1"/>
          <p:nvPr>
            <p:ph idx="5" type="subTitle"/>
          </p:nvPr>
        </p:nvSpPr>
        <p:spPr>
          <a:xfrm>
            <a:off x="5903638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PARALELISMO</a:t>
            </a:r>
            <a:endParaRPr/>
          </a:p>
        </p:txBody>
      </p:sp>
      <p:sp>
        <p:nvSpPr>
          <p:cNvPr id="346" name="Google Shape;346;p39"/>
          <p:cNvSpPr txBox="1"/>
          <p:nvPr>
            <p:ph idx="6" type="subTitle"/>
          </p:nvPr>
        </p:nvSpPr>
        <p:spPr>
          <a:xfrm>
            <a:off x="590360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simultaneidade dos passos das diversas tarefas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por diversos agentes.”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39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9"/>
          <p:cNvCxnSpPr/>
          <p:nvPr/>
        </p:nvCxnSpPr>
        <p:spPr>
          <a:xfrm>
            <a:off x="5691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1382681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2445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3507356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4569694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5632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1840550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1112750" y="1557900"/>
            <a:ext cx="3061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LEI DE MOORE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3037842" y="37134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2593078" y="3399000"/>
            <a:ext cx="2495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PROBLEMAS E FERRAMENTAS CLÁSSICAS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5162519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LINGUAGENS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913181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INTRODUÇÃO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4100203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700700" y="155790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MODELOS DE PARALELISMO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367" name="Google Shape;367;p40"/>
          <p:cNvCxnSpPr/>
          <p:nvPr/>
        </p:nvCxnSpPr>
        <p:spPr>
          <a:xfrm>
            <a:off x="1530725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40"/>
          <p:cNvCxnSpPr/>
          <p:nvPr/>
        </p:nvCxnSpPr>
        <p:spPr>
          <a:xfrm>
            <a:off x="3655413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0"/>
          <p:cNvCxnSpPr/>
          <p:nvPr/>
        </p:nvCxnSpPr>
        <p:spPr>
          <a:xfrm>
            <a:off x="5780069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0"/>
          <p:cNvCxnSpPr/>
          <p:nvPr/>
        </p:nvCxnSpPr>
        <p:spPr>
          <a:xfrm>
            <a:off x="2593069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40"/>
          <p:cNvCxnSpPr/>
          <p:nvPr/>
        </p:nvCxnSpPr>
        <p:spPr>
          <a:xfrm>
            <a:off x="4717744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40"/>
          <p:cNvSpPr/>
          <p:nvPr/>
        </p:nvSpPr>
        <p:spPr>
          <a:xfrm>
            <a:off x="6694669" y="22458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06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5825725" y="157315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EXPERIMENTOS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374" name="Google Shape;374;p40"/>
          <p:cNvCxnSpPr/>
          <p:nvPr/>
        </p:nvCxnSpPr>
        <p:spPr>
          <a:xfrm>
            <a:off x="6842769" y="19121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/>
          <p:nvPr/>
        </p:nvSpPr>
        <p:spPr>
          <a:xfrm rot="10800000">
            <a:off x="5843425" y="539425"/>
            <a:ext cx="2590800" cy="2571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41"/>
          <p:cNvCxnSpPr/>
          <p:nvPr/>
        </p:nvCxnSpPr>
        <p:spPr>
          <a:xfrm>
            <a:off x="7485650" y="12586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1"/>
          <p:cNvSpPr txBox="1"/>
          <p:nvPr>
            <p:ph type="title"/>
          </p:nvPr>
        </p:nvSpPr>
        <p:spPr>
          <a:xfrm>
            <a:off x="5333875" y="1752100"/>
            <a:ext cx="28716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PROBLEMAS CLÁSSICOS</a:t>
            </a:r>
            <a:endParaRPr sz="2000"/>
          </a:p>
        </p:txBody>
      </p:sp>
      <p:sp>
        <p:nvSpPr>
          <p:cNvPr id="382" name="Google Shape;382;p41"/>
          <p:cNvSpPr txBox="1"/>
          <p:nvPr>
            <p:ph idx="2" type="title"/>
          </p:nvPr>
        </p:nvSpPr>
        <p:spPr>
          <a:xfrm>
            <a:off x="6462625" y="908600"/>
            <a:ext cx="16668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3" name="Google Shape;383;p41"/>
          <p:cNvSpPr txBox="1"/>
          <p:nvPr>
            <p:ph idx="1" type="subTitle"/>
          </p:nvPr>
        </p:nvSpPr>
        <p:spPr>
          <a:xfrm>
            <a:off x="6172075" y="2216550"/>
            <a:ext cx="19572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sincronização e paralelização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390" name="Google Shape;390;p42"/>
          <p:cNvSpPr txBox="1"/>
          <p:nvPr>
            <p:ph idx="1" type="subTitle"/>
          </p:nvPr>
        </p:nvSpPr>
        <p:spPr>
          <a:xfrm>
            <a:off x="1095274" y="1637950"/>
            <a:ext cx="46365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PROBLEMAS </a:t>
            </a:r>
            <a:r>
              <a:rPr lang="en" sz="3500"/>
              <a:t>CLÁSSICOS</a:t>
            </a:r>
            <a:endParaRPr sz="3500"/>
          </a:p>
        </p:txBody>
      </p:sp>
      <p:sp>
        <p:nvSpPr>
          <p:cNvPr id="391" name="Google Shape;391;p42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Condição de corrida (seções críticas)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2 </a:t>
            </a:r>
            <a:r>
              <a:rPr i="1" lang="en" sz="1500">
                <a:solidFill>
                  <a:schemeClr val="dk1"/>
                </a:solidFill>
              </a:rPr>
              <a:t>Threads</a:t>
            </a:r>
            <a:r>
              <a:rPr lang="en" sz="1500">
                <a:solidFill>
                  <a:schemeClr val="dk1"/>
                </a:solidFill>
              </a:rPr>
              <a:t> acessando o mesmo recurso.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Não há garantia de quem acessa primeiro.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Resultado corrompido!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cxnSp>
        <p:nvCxnSpPr>
          <p:cNvPr id="392" name="Google Shape;392;p42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>
            <p:ph idx="1" type="subTitle"/>
          </p:nvPr>
        </p:nvSpPr>
        <p:spPr>
          <a:xfrm>
            <a:off x="1095274" y="1637950"/>
            <a:ext cx="46365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PROBLEMAS CLÁSSICOS</a:t>
            </a:r>
            <a:endParaRPr sz="3500"/>
          </a:p>
        </p:txBody>
      </p:sp>
      <p:sp>
        <p:nvSpPr>
          <p:cNvPr id="399" name="Google Shape;399;p43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Condição de corrida (seções críticas)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2 </a:t>
            </a:r>
            <a:r>
              <a:rPr i="1" lang="en" sz="1500">
                <a:solidFill>
                  <a:schemeClr val="dk1"/>
                </a:solidFill>
              </a:rPr>
              <a:t>Threads</a:t>
            </a:r>
            <a:r>
              <a:rPr lang="en" sz="1500">
                <a:solidFill>
                  <a:schemeClr val="dk1"/>
                </a:solidFill>
              </a:rPr>
              <a:t> acessando o mesmo recurso.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Não há garantia de quem acessa primeiro.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Resultado corrompido!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cxnSp>
        <p:nvCxnSpPr>
          <p:cNvPr id="400" name="Google Shape;400;p43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43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775" y="152400"/>
            <a:ext cx="2905200" cy="4000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3" name="Google Shape;4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363" y="803675"/>
            <a:ext cx="1572000" cy="157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4" name="Google Shape;4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74050">
            <a:off x="5211324" y="1645400"/>
            <a:ext cx="1628101" cy="1628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5" name="Google Shape;4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363" y="1427150"/>
            <a:ext cx="1572000" cy="157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6" name="Google Shape;4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13" y="2201750"/>
            <a:ext cx="1572000" cy="157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07" name="Google Shape;407;p43"/>
          <p:cNvCxnSpPr/>
          <p:nvPr/>
        </p:nvCxnSpPr>
        <p:spPr>
          <a:xfrm>
            <a:off x="3243275" y="1100750"/>
            <a:ext cx="1395600" cy="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8" name="Google Shape;408;p43"/>
          <p:cNvCxnSpPr/>
          <p:nvPr/>
        </p:nvCxnSpPr>
        <p:spPr>
          <a:xfrm>
            <a:off x="6659250" y="2213150"/>
            <a:ext cx="1395600" cy="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09" name="Google Shape;40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9910">
            <a:off x="1095292" y="3133935"/>
            <a:ext cx="322366" cy="267722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416" name="Google Shape;416;p44"/>
          <p:cNvSpPr txBox="1"/>
          <p:nvPr>
            <p:ph idx="1" type="subTitle"/>
          </p:nvPr>
        </p:nvSpPr>
        <p:spPr>
          <a:xfrm>
            <a:off x="1095274" y="1637950"/>
            <a:ext cx="46365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PROBLEMAS CLÁSSICOS</a:t>
            </a:r>
            <a:endParaRPr sz="3500"/>
          </a:p>
        </p:txBody>
      </p:sp>
      <p:sp>
        <p:nvSpPr>
          <p:cNvPr id="417" name="Google Shape;417;p44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Condição de corrida (seções críticas)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2 </a:t>
            </a:r>
            <a:r>
              <a:rPr i="1" lang="en" sz="1500">
                <a:solidFill>
                  <a:schemeClr val="dk1"/>
                </a:solidFill>
              </a:rPr>
              <a:t>Threads</a:t>
            </a:r>
            <a:r>
              <a:rPr lang="en" sz="1500">
                <a:solidFill>
                  <a:schemeClr val="dk1"/>
                </a:solidFill>
              </a:rPr>
              <a:t> acessando o mesmo recurso.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Não há garantia de quem acessa primeiro.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Resultado corrompido!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Solução: Atomicidade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Mutexes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Wait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418" name="Google Shape;418;p44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5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425" name="Google Shape;425;p45"/>
          <p:cNvSpPr txBox="1"/>
          <p:nvPr>
            <p:ph idx="1" type="subTitle"/>
          </p:nvPr>
        </p:nvSpPr>
        <p:spPr>
          <a:xfrm>
            <a:off x="1095274" y="1637950"/>
            <a:ext cx="46365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PROBLEMAS CLÁSSICOS</a:t>
            </a:r>
            <a:endParaRPr sz="3500"/>
          </a:p>
        </p:txBody>
      </p:sp>
      <p:cxnSp>
        <p:nvCxnSpPr>
          <p:cNvPr id="426" name="Google Shape;426;p45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132" name="Google Shape;132;p28"/>
          <p:cNvSpPr/>
          <p:nvPr/>
        </p:nvSpPr>
        <p:spPr>
          <a:xfrm>
            <a:off x="1382681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2445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3507356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4569694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5632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1840550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1112750" y="1557900"/>
            <a:ext cx="3061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LEI DE MOORE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3037842" y="37134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593078" y="3399000"/>
            <a:ext cx="2495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PROBLEMAS E FERRAMENTAS CLÁSSICAS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162519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LINGUAGENS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913181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INTRODUÇÃO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4100203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3700700" y="155790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MODELOS DE PARALELISMO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45" name="Google Shape;145;p28"/>
          <p:cNvCxnSpPr/>
          <p:nvPr/>
        </p:nvCxnSpPr>
        <p:spPr>
          <a:xfrm>
            <a:off x="1530725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8"/>
          <p:cNvCxnSpPr/>
          <p:nvPr/>
        </p:nvCxnSpPr>
        <p:spPr>
          <a:xfrm>
            <a:off x="3655413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8"/>
          <p:cNvCxnSpPr/>
          <p:nvPr/>
        </p:nvCxnSpPr>
        <p:spPr>
          <a:xfrm>
            <a:off x="5780069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8"/>
          <p:cNvCxnSpPr/>
          <p:nvPr/>
        </p:nvCxnSpPr>
        <p:spPr>
          <a:xfrm>
            <a:off x="2593069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8"/>
          <p:cNvCxnSpPr/>
          <p:nvPr/>
        </p:nvCxnSpPr>
        <p:spPr>
          <a:xfrm>
            <a:off x="4717744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8"/>
          <p:cNvSpPr/>
          <p:nvPr/>
        </p:nvSpPr>
        <p:spPr>
          <a:xfrm>
            <a:off x="6694669" y="22458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06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5825725" y="157315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EXPERIMENTOS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52" name="Google Shape;152;p28"/>
          <p:cNvCxnSpPr/>
          <p:nvPr/>
        </p:nvCxnSpPr>
        <p:spPr>
          <a:xfrm>
            <a:off x="6842769" y="19121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433" name="Google Shape;433;p46"/>
          <p:cNvSpPr txBox="1"/>
          <p:nvPr>
            <p:ph idx="1" type="subTitle"/>
          </p:nvPr>
        </p:nvSpPr>
        <p:spPr>
          <a:xfrm>
            <a:off x="1095274" y="1637950"/>
            <a:ext cx="46365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PROBLEMAS CLÁSSICOS</a:t>
            </a:r>
            <a:endParaRPr sz="3500"/>
          </a:p>
        </p:txBody>
      </p:sp>
      <p:sp>
        <p:nvSpPr>
          <p:cNvPr id="434" name="Google Shape;434;p46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Sincronização e esperas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Threads aguardando sinais de outras threads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435" name="Google Shape;435;p46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7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442" name="Google Shape;442;p47"/>
          <p:cNvSpPr txBox="1"/>
          <p:nvPr>
            <p:ph idx="1" type="subTitle"/>
          </p:nvPr>
        </p:nvSpPr>
        <p:spPr>
          <a:xfrm>
            <a:off x="1095274" y="1637950"/>
            <a:ext cx="46365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PROBLEMAS CLÁSSICOS</a:t>
            </a:r>
            <a:endParaRPr sz="3500"/>
          </a:p>
        </p:txBody>
      </p:sp>
      <p:sp>
        <p:nvSpPr>
          <p:cNvPr id="443" name="Google Shape;443;p47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Sincronização e esperas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Threads aguardando sinais de outras threads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444" name="Google Shape;444;p47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5" name="Google Shape;4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825" y="199500"/>
            <a:ext cx="1572100" cy="157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6" name="Google Shape;4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600" y="3390350"/>
            <a:ext cx="1572100" cy="157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7" name="Google Shape;4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888" y="2076900"/>
            <a:ext cx="1332900" cy="1106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48" name="Google Shape;448;p47"/>
          <p:cNvCxnSpPr/>
          <p:nvPr/>
        </p:nvCxnSpPr>
        <p:spPr>
          <a:xfrm flipH="1" rot="10800000">
            <a:off x="6530900" y="2877175"/>
            <a:ext cx="490800" cy="7953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449" name="Google Shape;449;p47"/>
          <p:cNvGrpSpPr/>
          <p:nvPr/>
        </p:nvGrpSpPr>
        <p:grpSpPr>
          <a:xfrm>
            <a:off x="1552475" y="2110075"/>
            <a:ext cx="1229400" cy="1131600"/>
            <a:chOff x="592250" y="534050"/>
            <a:chExt cx="1229400" cy="1131600"/>
          </a:xfrm>
        </p:grpSpPr>
        <p:sp>
          <p:nvSpPr>
            <p:cNvPr id="450" name="Google Shape;450;p47"/>
            <p:cNvSpPr/>
            <p:nvPr/>
          </p:nvSpPr>
          <p:spPr>
            <a:xfrm>
              <a:off x="592250" y="534050"/>
              <a:ext cx="1229400" cy="1131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830300" y="744050"/>
              <a:ext cx="696600" cy="7116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2" name="Google Shape;452;p47"/>
          <p:cNvCxnSpPr/>
          <p:nvPr/>
        </p:nvCxnSpPr>
        <p:spPr>
          <a:xfrm flipH="1" rot="10800000">
            <a:off x="1891975" y="988700"/>
            <a:ext cx="981300" cy="12267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453" name="Google Shape;453;p47"/>
          <p:cNvGrpSpPr/>
          <p:nvPr/>
        </p:nvGrpSpPr>
        <p:grpSpPr>
          <a:xfrm>
            <a:off x="3932788" y="2071100"/>
            <a:ext cx="1229400" cy="1131600"/>
            <a:chOff x="3027375" y="2486825"/>
            <a:chExt cx="1229400" cy="1131600"/>
          </a:xfrm>
        </p:grpSpPr>
        <p:sp>
          <p:nvSpPr>
            <p:cNvPr id="454" name="Google Shape;454;p47"/>
            <p:cNvSpPr/>
            <p:nvPr/>
          </p:nvSpPr>
          <p:spPr>
            <a:xfrm>
              <a:off x="3027375" y="2486825"/>
              <a:ext cx="1229400" cy="1131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5" name="Google Shape;455;p47"/>
            <p:cNvGrpSpPr/>
            <p:nvPr/>
          </p:nvGrpSpPr>
          <p:grpSpPr>
            <a:xfrm>
              <a:off x="3192750" y="2764000"/>
              <a:ext cx="991200" cy="737575"/>
              <a:chOff x="2062750" y="3240550"/>
              <a:chExt cx="991200" cy="737575"/>
            </a:xfrm>
          </p:grpSpPr>
          <p:sp>
            <p:nvSpPr>
              <p:cNvPr id="456" name="Google Shape;456;p47"/>
              <p:cNvSpPr/>
              <p:nvPr/>
            </p:nvSpPr>
            <p:spPr>
              <a:xfrm>
                <a:off x="2138875" y="3240550"/>
                <a:ext cx="666000" cy="711600"/>
              </a:xfrm>
              <a:prstGeom prst="triangle">
                <a:avLst>
                  <a:gd fmla="val 50000" name="adj"/>
                </a:avLst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7"/>
              <p:cNvSpPr/>
              <p:nvPr/>
            </p:nvSpPr>
            <p:spPr>
              <a:xfrm>
                <a:off x="2062750" y="3603125"/>
                <a:ext cx="991200" cy="375000"/>
              </a:xfrm>
              <a:prstGeom prst="rtTriangle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58" name="Google Shape;458;p47"/>
          <p:cNvCxnSpPr/>
          <p:nvPr/>
        </p:nvCxnSpPr>
        <p:spPr>
          <a:xfrm>
            <a:off x="4925125" y="2713475"/>
            <a:ext cx="906900" cy="9441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59" name="Google Shape;459;p47"/>
          <p:cNvCxnSpPr/>
          <p:nvPr/>
        </p:nvCxnSpPr>
        <p:spPr>
          <a:xfrm>
            <a:off x="3676175" y="966450"/>
            <a:ext cx="728700" cy="1248900"/>
          </a:xfrm>
          <a:prstGeom prst="straightConnector1">
            <a:avLst/>
          </a:prstGeom>
          <a:noFill/>
          <a:ln cap="flat" cmpd="sng" w="38100">
            <a:solidFill>
              <a:srgbClr val="DAE2E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8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466" name="Google Shape;466;p48"/>
          <p:cNvSpPr txBox="1"/>
          <p:nvPr>
            <p:ph idx="1" type="subTitle"/>
          </p:nvPr>
        </p:nvSpPr>
        <p:spPr>
          <a:xfrm>
            <a:off x="1095274" y="1637950"/>
            <a:ext cx="46365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PROBLEMAS CLÁSSICOS</a:t>
            </a:r>
            <a:endParaRPr sz="3500"/>
          </a:p>
        </p:txBody>
      </p:sp>
      <p:sp>
        <p:nvSpPr>
          <p:cNvPr id="467" name="Google Shape;467;p48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Sincronização e esperas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Threads aguardando sinais de outras threads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468" name="Google Shape;468;p48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474" name="Google Shape;474;p49"/>
          <p:cNvSpPr/>
          <p:nvPr/>
        </p:nvSpPr>
        <p:spPr>
          <a:xfrm>
            <a:off x="1382681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5" name="Google Shape;475;p49"/>
          <p:cNvSpPr/>
          <p:nvPr/>
        </p:nvSpPr>
        <p:spPr>
          <a:xfrm>
            <a:off x="2445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6" name="Google Shape;476;p49"/>
          <p:cNvSpPr/>
          <p:nvPr/>
        </p:nvSpPr>
        <p:spPr>
          <a:xfrm>
            <a:off x="3507356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7" name="Google Shape;477;p49"/>
          <p:cNvSpPr/>
          <p:nvPr/>
        </p:nvSpPr>
        <p:spPr>
          <a:xfrm>
            <a:off x="4569694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8" name="Google Shape;478;p49"/>
          <p:cNvSpPr/>
          <p:nvPr/>
        </p:nvSpPr>
        <p:spPr>
          <a:xfrm>
            <a:off x="5632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9" name="Google Shape;479;p49"/>
          <p:cNvSpPr txBox="1"/>
          <p:nvPr/>
        </p:nvSpPr>
        <p:spPr>
          <a:xfrm>
            <a:off x="1840550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>
            <a:off x="1112750" y="1557900"/>
            <a:ext cx="3061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LEI DE MOORE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81" name="Google Shape;481;p49"/>
          <p:cNvSpPr txBox="1"/>
          <p:nvPr/>
        </p:nvSpPr>
        <p:spPr>
          <a:xfrm>
            <a:off x="3037842" y="37134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2593078" y="3399000"/>
            <a:ext cx="2495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PROBLEMAS E FERRAMENTAS CLÁSSICAS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5162519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LINGUAGENS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913181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INTRODUÇÃO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85" name="Google Shape;485;p49"/>
          <p:cNvSpPr txBox="1"/>
          <p:nvPr/>
        </p:nvSpPr>
        <p:spPr>
          <a:xfrm>
            <a:off x="4100203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486" name="Google Shape;486;p49"/>
          <p:cNvSpPr txBox="1"/>
          <p:nvPr/>
        </p:nvSpPr>
        <p:spPr>
          <a:xfrm>
            <a:off x="3700700" y="155790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MODELOS DE PARALELISMO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487" name="Google Shape;487;p49"/>
          <p:cNvCxnSpPr/>
          <p:nvPr/>
        </p:nvCxnSpPr>
        <p:spPr>
          <a:xfrm>
            <a:off x="1530725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9"/>
          <p:cNvCxnSpPr/>
          <p:nvPr/>
        </p:nvCxnSpPr>
        <p:spPr>
          <a:xfrm>
            <a:off x="3655413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49"/>
          <p:cNvCxnSpPr/>
          <p:nvPr/>
        </p:nvCxnSpPr>
        <p:spPr>
          <a:xfrm>
            <a:off x="5780069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49"/>
          <p:cNvCxnSpPr/>
          <p:nvPr/>
        </p:nvCxnSpPr>
        <p:spPr>
          <a:xfrm>
            <a:off x="2593069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49"/>
          <p:cNvCxnSpPr/>
          <p:nvPr/>
        </p:nvCxnSpPr>
        <p:spPr>
          <a:xfrm>
            <a:off x="4717744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49"/>
          <p:cNvSpPr/>
          <p:nvPr/>
        </p:nvSpPr>
        <p:spPr>
          <a:xfrm>
            <a:off x="6694669" y="22458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06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93" name="Google Shape;493;p49"/>
          <p:cNvSpPr txBox="1"/>
          <p:nvPr/>
        </p:nvSpPr>
        <p:spPr>
          <a:xfrm>
            <a:off x="5825725" y="157315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EXPERIMENTOS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494" name="Google Shape;494;p49"/>
          <p:cNvCxnSpPr/>
          <p:nvPr/>
        </p:nvCxnSpPr>
        <p:spPr>
          <a:xfrm>
            <a:off x="6842769" y="19121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/>
          <p:nvPr/>
        </p:nvSpPr>
        <p:spPr>
          <a:xfrm rot="10800000">
            <a:off x="5843425" y="539425"/>
            <a:ext cx="2590800" cy="2571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50"/>
          <p:cNvCxnSpPr/>
          <p:nvPr/>
        </p:nvCxnSpPr>
        <p:spPr>
          <a:xfrm>
            <a:off x="7485650" y="12586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50"/>
          <p:cNvSpPr txBox="1"/>
          <p:nvPr>
            <p:ph type="title"/>
          </p:nvPr>
        </p:nvSpPr>
        <p:spPr>
          <a:xfrm>
            <a:off x="5257675" y="1863150"/>
            <a:ext cx="28716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PARALELISMO</a:t>
            </a:r>
            <a:endParaRPr/>
          </a:p>
        </p:txBody>
      </p:sp>
      <p:sp>
        <p:nvSpPr>
          <p:cNvPr id="502" name="Google Shape;502;p50"/>
          <p:cNvSpPr txBox="1"/>
          <p:nvPr>
            <p:ph idx="2" type="title"/>
          </p:nvPr>
        </p:nvSpPr>
        <p:spPr>
          <a:xfrm>
            <a:off x="6462625" y="908600"/>
            <a:ext cx="16668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3" name="Google Shape;503;p50"/>
          <p:cNvSpPr txBox="1"/>
          <p:nvPr>
            <p:ph idx="1" type="subTitle"/>
          </p:nvPr>
        </p:nvSpPr>
        <p:spPr>
          <a:xfrm>
            <a:off x="6172075" y="2216550"/>
            <a:ext cx="19572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xxxx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1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509" name="Google Shape;509;p51"/>
          <p:cNvSpPr txBox="1"/>
          <p:nvPr>
            <p:ph idx="1" type="subTitle"/>
          </p:nvPr>
        </p:nvSpPr>
        <p:spPr>
          <a:xfrm>
            <a:off x="1095273" y="1637950"/>
            <a:ext cx="5863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DE PARALELISMO</a:t>
            </a:r>
            <a:endParaRPr sz="3500"/>
          </a:p>
        </p:txBody>
      </p:sp>
      <p:sp>
        <p:nvSpPr>
          <p:cNvPr id="510" name="Google Shape;510;p51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1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Troca de Mensagens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Canais de comunicação (</a:t>
            </a:r>
            <a:r>
              <a:rPr i="1" lang="en" sz="1500">
                <a:solidFill>
                  <a:schemeClr val="dk1"/>
                </a:solidFill>
              </a:rPr>
              <a:t>channel </a:t>
            </a:r>
            <a:r>
              <a:rPr lang="en" sz="1500">
                <a:solidFill>
                  <a:schemeClr val="dk1"/>
                </a:solidFill>
              </a:rPr>
              <a:t>em Go)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Operações atômicas </a:t>
            </a:r>
            <a:r>
              <a:rPr b="1" lang="en" sz="1500">
                <a:solidFill>
                  <a:schemeClr val="dk1"/>
                </a:solidFill>
              </a:rPr>
              <a:t>envio-recebimento.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recebimento é bloqueante em Go.</a:t>
            </a:r>
            <a:r>
              <a:rPr b="1" lang="en" sz="1500">
                <a:solidFill>
                  <a:schemeClr val="dk1"/>
                </a:solidFill>
              </a:rPr>
              <a:t>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Garante segurança ao segregar os dados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Requer </a:t>
            </a:r>
            <a:r>
              <a:rPr i="1" lang="en" sz="1500">
                <a:solidFill>
                  <a:schemeClr val="dk1"/>
                </a:solidFill>
              </a:rPr>
              <a:t>retrofit</a:t>
            </a:r>
            <a:r>
              <a:rPr lang="en" sz="1500">
                <a:solidFill>
                  <a:schemeClr val="dk1"/>
                </a:solidFill>
              </a:rPr>
              <a:t> de grande parte do algoritmo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12" name="Google Shape;512;p51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3" name="Google Shape;513;p51"/>
          <p:cNvPicPr preferRelativeResize="0"/>
          <p:nvPr/>
        </p:nvPicPr>
        <p:blipFill rotWithShape="1">
          <a:blip r:embed="rId3">
            <a:alphaModFix/>
          </a:blip>
          <a:srcRect b="0" l="11605" r="19924" t="0"/>
          <a:stretch/>
        </p:blipFill>
        <p:spPr>
          <a:xfrm>
            <a:off x="171290" y="2849519"/>
            <a:ext cx="623400" cy="606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519" name="Google Shape;519;p52"/>
          <p:cNvSpPr txBox="1"/>
          <p:nvPr>
            <p:ph idx="1" type="subTitle"/>
          </p:nvPr>
        </p:nvSpPr>
        <p:spPr>
          <a:xfrm>
            <a:off x="1095274" y="1637950"/>
            <a:ext cx="4755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DE PARALELISMO</a:t>
            </a:r>
            <a:endParaRPr sz="3500"/>
          </a:p>
        </p:txBody>
      </p:sp>
      <p:sp>
        <p:nvSpPr>
          <p:cNvPr id="520" name="Google Shape;520;p52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2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22" name="Google Shape;522;p52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528" name="Google Shape;528;p53"/>
          <p:cNvSpPr txBox="1"/>
          <p:nvPr>
            <p:ph idx="1" type="subTitle"/>
          </p:nvPr>
        </p:nvSpPr>
        <p:spPr>
          <a:xfrm>
            <a:off x="1095273" y="1637950"/>
            <a:ext cx="5863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DE PARALELISMO</a:t>
            </a:r>
            <a:endParaRPr sz="3500"/>
          </a:p>
        </p:txBody>
      </p:sp>
      <p:sp>
        <p:nvSpPr>
          <p:cNvPr id="529" name="Google Shape;529;p53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3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Promessas e Objetos Futuros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Abstração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Computação delegada a uma thread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Valor é computado em </a:t>
            </a:r>
            <a:r>
              <a:rPr i="1" lang="en" sz="1500">
                <a:solidFill>
                  <a:schemeClr val="dk1"/>
                </a:solidFill>
              </a:rPr>
              <a:t>background </a:t>
            </a:r>
            <a:r>
              <a:rPr lang="en" sz="1500">
                <a:solidFill>
                  <a:schemeClr val="dk1"/>
                </a:solidFill>
              </a:rPr>
              <a:t>e recuperado quando necessário (promessa de conclusão).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Similar a um join...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31" name="Google Shape;531;p53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2" name="Google Shape;5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95" y="2142150"/>
            <a:ext cx="623344" cy="623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33" name="Google Shape;533;p53"/>
          <p:cNvGrpSpPr/>
          <p:nvPr/>
        </p:nvGrpSpPr>
        <p:grpSpPr>
          <a:xfrm>
            <a:off x="171337" y="4247848"/>
            <a:ext cx="623388" cy="623388"/>
            <a:chOff x="2835498" y="4405010"/>
            <a:chExt cx="686400" cy="686400"/>
          </a:xfrm>
        </p:grpSpPr>
        <p:sp>
          <p:nvSpPr>
            <p:cNvPr id="534" name="Google Shape;534;p53"/>
            <p:cNvSpPr/>
            <p:nvPr/>
          </p:nvSpPr>
          <p:spPr>
            <a:xfrm>
              <a:off x="2835498" y="4405010"/>
              <a:ext cx="686400" cy="686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5" name="Google Shape;535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3883" y="4455850"/>
              <a:ext cx="585395" cy="5853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541" name="Google Shape;541;p54"/>
          <p:cNvSpPr txBox="1"/>
          <p:nvPr>
            <p:ph idx="1" type="subTitle"/>
          </p:nvPr>
        </p:nvSpPr>
        <p:spPr>
          <a:xfrm>
            <a:off x="1095274" y="1637950"/>
            <a:ext cx="4755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DE PARALELISMO</a:t>
            </a:r>
            <a:endParaRPr sz="3500"/>
          </a:p>
        </p:txBody>
      </p:sp>
      <p:sp>
        <p:nvSpPr>
          <p:cNvPr id="542" name="Google Shape;542;p54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4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44" name="Google Shape;544;p54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550" name="Google Shape;550;p55"/>
          <p:cNvSpPr txBox="1"/>
          <p:nvPr>
            <p:ph idx="1" type="subTitle"/>
          </p:nvPr>
        </p:nvSpPr>
        <p:spPr>
          <a:xfrm>
            <a:off x="1095274" y="1485550"/>
            <a:ext cx="4755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DE PARALELISMO</a:t>
            </a:r>
            <a:endParaRPr sz="3500"/>
          </a:p>
        </p:txBody>
      </p:sp>
      <p:sp>
        <p:nvSpPr>
          <p:cNvPr id="551" name="Google Shape;551;p55"/>
          <p:cNvSpPr/>
          <p:nvPr/>
        </p:nvSpPr>
        <p:spPr>
          <a:xfrm>
            <a:off x="923375" y="1896850"/>
            <a:ext cx="4690200" cy="3246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5"/>
          <p:cNvSpPr txBox="1"/>
          <p:nvPr>
            <p:ph idx="2" type="subTitle"/>
          </p:nvPr>
        </p:nvSpPr>
        <p:spPr>
          <a:xfrm>
            <a:off x="1229100" y="2126525"/>
            <a:ext cx="41607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Threads Verdes e Threads Verdadeiras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Threads têm seus próprios contextos (stacks, variáveis locais, etc)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OS Threads (</a:t>
            </a:r>
            <a:r>
              <a:rPr b="1" lang="en" sz="1500">
                <a:solidFill>
                  <a:schemeClr val="dk1"/>
                </a:solidFill>
              </a:rPr>
              <a:t>threads verdadeiras) são custosas</a:t>
            </a:r>
            <a:r>
              <a:rPr lang="en" sz="1500">
                <a:solidFill>
                  <a:schemeClr val="dk1"/>
                </a:solidFill>
              </a:rPr>
              <a:t> para construir, destruir e em memória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Criadas em </a:t>
            </a:r>
            <a:r>
              <a:rPr i="1" lang="en" sz="1500">
                <a:solidFill>
                  <a:schemeClr val="dk1"/>
                </a:solidFill>
              </a:rPr>
              <a:t>userspace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Escalonadas em </a:t>
            </a:r>
            <a:r>
              <a:rPr i="1" lang="en" sz="1500">
                <a:solidFill>
                  <a:schemeClr val="dk1"/>
                </a:solidFill>
              </a:rPr>
              <a:t>userspace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Threads verdes são uma abstração: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Criadas em </a:t>
            </a:r>
            <a:r>
              <a:rPr i="1" lang="en" sz="1500">
                <a:solidFill>
                  <a:schemeClr val="dk1"/>
                </a:solidFill>
              </a:rPr>
              <a:t>userspace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Escalonadas em </a:t>
            </a:r>
            <a:r>
              <a:rPr i="1" lang="en" sz="1500">
                <a:solidFill>
                  <a:schemeClr val="dk1"/>
                </a:solidFill>
              </a:rPr>
              <a:t>userspace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Muito mais leves!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53" name="Google Shape;553;p55"/>
          <p:cNvCxnSpPr/>
          <p:nvPr/>
        </p:nvCxnSpPr>
        <p:spPr>
          <a:xfrm>
            <a:off x="928100" y="17272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b="0" l="11605" r="19924" t="0"/>
          <a:stretch/>
        </p:blipFill>
        <p:spPr>
          <a:xfrm>
            <a:off x="171290" y="2849519"/>
            <a:ext cx="623400" cy="606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/>
          <p:nvPr/>
        </p:nvSpPr>
        <p:spPr>
          <a:xfrm rot="10800000">
            <a:off x="5843425" y="539625"/>
            <a:ext cx="2590800" cy="21597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9"/>
          <p:cNvCxnSpPr/>
          <p:nvPr/>
        </p:nvCxnSpPr>
        <p:spPr>
          <a:xfrm>
            <a:off x="7485650" y="12586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9"/>
          <p:cNvSpPr txBox="1"/>
          <p:nvPr>
            <p:ph type="title"/>
          </p:nvPr>
        </p:nvSpPr>
        <p:spPr>
          <a:xfrm>
            <a:off x="5257675" y="1863150"/>
            <a:ext cx="28716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INTRODUÇÃO</a:t>
            </a:r>
            <a:endParaRPr sz="2500"/>
          </a:p>
        </p:txBody>
      </p:sp>
      <p:sp>
        <p:nvSpPr>
          <p:cNvPr id="160" name="Google Shape;160;p29"/>
          <p:cNvSpPr txBox="1"/>
          <p:nvPr>
            <p:ph idx="2" type="title"/>
          </p:nvPr>
        </p:nvSpPr>
        <p:spPr>
          <a:xfrm>
            <a:off x="6462625" y="908600"/>
            <a:ext cx="16668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6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560" name="Google Shape;560;p56"/>
          <p:cNvSpPr txBox="1"/>
          <p:nvPr>
            <p:ph idx="1" type="subTitle"/>
          </p:nvPr>
        </p:nvSpPr>
        <p:spPr>
          <a:xfrm>
            <a:off x="1095274" y="1485550"/>
            <a:ext cx="4755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DE PARALELISMO</a:t>
            </a:r>
            <a:endParaRPr sz="3500"/>
          </a:p>
        </p:txBody>
      </p:sp>
      <p:sp>
        <p:nvSpPr>
          <p:cNvPr id="561" name="Google Shape;561;p56"/>
          <p:cNvSpPr/>
          <p:nvPr/>
        </p:nvSpPr>
        <p:spPr>
          <a:xfrm>
            <a:off x="923375" y="1896850"/>
            <a:ext cx="4690200" cy="3246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56"/>
          <p:cNvCxnSpPr/>
          <p:nvPr/>
        </p:nvCxnSpPr>
        <p:spPr>
          <a:xfrm>
            <a:off x="928100" y="17272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7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568" name="Google Shape;568;p57"/>
          <p:cNvSpPr txBox="1"/>
          <p:nvPr>
            <p:ph idx="1" type="subTitle"/>
          </p:nvPr>
        </p:nvSpPr>
        <p:spPr>
          <a:xfrm>
            <a:off x="1095274" y="1485550"/>
            <a:ext cx="4755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DE PARALELISMO</a:t>
            </a:r>
            <a:endParaRPr sz="3500"/>
          </a:p>
        </p:txBody>
      </p:sp>
      <p:sp>
        <p:nvSpPr>
          <p:cNvPr id="569" name="Google Shape;569;p57"/>
          <p:cNvSpPr/>
          <p:nvPr/>
        </p:nvSpPr>
        <p:spPr>
          <a:xfrm>
            <a:off x="923375" y="1896850"/>
            <a:ext cx="4690200" cy="3246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7"/>
          <p:cNvSpPr txBox="1"/>
          <p:nvPr>
            <p:ph idx="2" type="subTitle"/>
          </p:nvPr>
        </p:nvSpPr>
        <p:spPr>
          <a:xfrm>
            <a:off x="1229100" y="2507525"/>
            <a:ext cx="41607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Thread Pooling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OS Threads são custosas.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Em suma: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criar threads uma única vez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Delegar trabalho para a </a:t>
            </a:r>
            <a:r>
              <a:rPr b="1" lang="en" sz="1500">
                <a:solidFill>
                  <a:schemeClr val="dk1"/>
                </a:solidFill>
              </a:rPr>
              <a:t>Reserva de Threads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Manter threads vivas, em estase, para o futuro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71" name="Google Shape;571;p57"/>
          <p:cNvCxnSpPr/>
          <p:nvPr/>
        </p:nvCxnSpPr>
        <p:spPr>
          <a:xfrm>
            <a:off x="928100" y="17272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2" name="Google Shape;5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95" y="2142150"/>
            <a:ext cx="623344" cy="623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73" name="Google Shape;573;p57"/>
          <p:cNvGrpSpPr/>
          <p:nvPr/>
        </p:nvGrpSpPr>
        <p:grpSpPr>
          <a:xfrm>
            <a:off x="171337" y="4247848"/>
            <a:ext cx="623388" cy="623388"/>
            <a:chOff x="2835498" y="4405010"/>
            <a:chExt cx="686400" cy="686400"/>
          </a:xfrm>
        </p:grpSpPr>
        <p:sp>
          <p:nvSpPr>
            <p:cNvPr id="574" name="Google Shape;574;p57"/>
            <p:cNvSpPr/>
            <p:nvPr/>
          </p:nvSpPr>
          <p:spPr>
            <a:xfrm>
              <a:off x="2835498" y="4405010"/>
              <a:ext cx="686400" cy="686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5" name="Google Shape;575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3883" y="4455850"/>
              <a:ext cx="585395" cy="5853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581" name="Google Shape;581;p58"/>
          <p:cNvSpPr txBox="1"/>
          <p:nvPr>
            <p:ph idx="1" type="subTitle"/>
          </p:nvPr>
        </p:nvSpPr>
        <p:spPr>
          <a:xfrm>
            <a:off x="1095274" y="1485550"/>
            <a:ext cx="4755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DE PARALELISMO</a:t>
            </a:r>
            <a:endParaRPr sz="3500"/>
          </a:p>
        </p:txBody>
      </p:sp>
      <p:sp>
        <p:nvSpPr>
          <p:cNvPr id="582" name="Google Shape;582;p58"/>
          <p:cNvSpPr/>
          <p:nvPr/>
        </p:nvSpPr>
        <p:spPr>
          <a:xfrm>
            <a:off x="923375" y="1896850"/>
            <a:ext cx="4690200" cy="3246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p58"/>
          <p:cNvCxnSpPr/>
          <p:nvPr/>
        </p:nvCxnSpPr>
        <p:spPr>
          <a:xfrm>
            <a:off x="928100" y="17272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589" name="Google Shape;589;p59"/>
          <p:cNvSpPr txBox="1"/>
          <p:nvPr>
            <p:ph idx="1" type="subTitle"/>
          </p:nvPr>
        </p:nvSpPr>
        <p:spPr>
          <a:xfrm>
            <a:off x="1095274" y="1485550"/>
            <a:ext cx="4755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MODELOS DE PARALELISMO</a:t>
            </a:r>
            <a:endParaRPr sz="3500"/>
          </a:p>
        </p:txBody>
      </p:sp>
      <p:sp>
        <p:nvSpPr>
          <p:cNvPr id="590" name="Google Shape;590;p59"/>
          <p:cNvSpPr/>
          <p:nvPr/>
        </p:nvSpPr>
        <p:spPr>
          <a:xfrm>
            <a:off x="923375" y="1896850"/>
            <a:ext cx="4690200" cy="3246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9"/>
          <p:cNvSpPr txBox="1"/>
          <p:nvPr>
            <p:ph idx="2" type="subTitle"/>
          </p:nvPr>
        </p:nvSpPr>
        <p:spPr>
          <a:xfrm>
            <a:off x="1229100" y="2126525"/>
            <a:ext cx="41607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Corrotinas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Abstração para computação concorrente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Rotinas que podem ser interrompidas (troca de contexto).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92" name="Google Shape;592;p59"/>
          <p:cNvCxnSpPr/>
          <p:nvPr/>
        </p:nvCxnSpPr>
        <p:spPr>
          <a:xfrm>
            <a:off x="928100" y="17272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3" name="Google Shape;593;p59"/>
          <p:cNvPicPr preferRelativeResize="0"/>
          <p:nvPr/>
        </p:nvPicPr>
        <p:blipFill rotWithShape="1">
          <a:blip r:embed="rId3">
            <a:alphaModFix/>
          </a:blip>
          <a:srcRect b="0" l="11605" r="19924" t="0"/>
          <a:stretch/>
        </p:blipFill>
        <p:spPr>
          <a:xfrm>
            <a:off x="171290" y="2849519"/>
            <a:ext cx="623400" cy="606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94" name="Google Shape;594;p59"/>
          <p:cNvGrpSpPr/>
          <p:nvPr/>
        </p:nvGrpSpPr>
        <p:grpSpPr>
          <a:xfrm>
            <a:off x="171337" y="4247848"/>
            <a:ext cx="623388" cy="623388"/>
            <a:chOff x="2835498" y="4405010"/>
            <a:chExt cx="686400" cy="686400"/>
          </a:xfrm>
        </p:grpSpPr>
        <p:sp>
          <p:nvSpPr>
            <p:cNvPr id="595" name="Google Shape;595;p59"/>
            <p:cNvSpPr/>
            <p:nvPr/>
          </p:nvSpPr>
          <p:spPr>
            <a:xfrm>
              <a:off x="2835498" y="4405010"/>
              <a:ext cx="686400" cy="686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6" name="Google Shape;596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3883" y="4455850"/>
              <a:ext cx="585395" cy="5853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602" name="Google Shape;602;p60"/>
          <p:cNvSpPr/>
          <p:nvPr/>
        </p:nvSpPr>
        <p:spPr>
          <a:xfrm>
            <a:off x="1382681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03" name="Google Shape;603;p60"/>
          <p:cNvSpPr/>
          <p:nvPr/>
        </p:nvSpPr>
        <p:spPr>
          <a:xfrm>
            <a:off x="2445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04" name="Google Shape;604;p60"/>
          <p:cNvSpPr/>
          <p:nvPr/>
        </p:nvSpPr>
        <p:spPr>
          <a:xfrm>
            <a:off x="3507356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05" name="Google Shape;605;p60"/>
          <p:cNvSpPr/>
          <p:nvPr/>
        </p:nvSpPr>
        <p:spPr>
          <a:xfrm>
            <a:off x="4569694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06" name="Google Shape;606;p60"/>
          <p:cNvSpPr/>
          <p:nvPr/>
        </p:nvSpPr>
        <p:spPr>
          <a:xfrm>
            <a:off x="5632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07" name="Google Shape;607;p60"/>
          <p:cNvSpPr txBox="1"/>
          <p:nvPr/>
        </p:nvSpPr>
        <p:spPr>
          <a:xfrm>
            <a:off x="1840550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608" name="Google Shape;608;p60"/>
          <p:cNvSpPr txBox="1"/>
          <p:nvPr/>
        </p:nvSpPr>
        <p:spPr>
          <a:xfrm>
            <a:off x="1112750" y="1557900"/>
            <a:ext cx="3061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LEI DE MOORE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>
            <a:off x="3037842" y="37134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2593078" y="3399000"/>
            <a:ext cx="2495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PROBLEMAS E FERRAMENTAS CLÁSSICAS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5162519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LINGUAGENS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913181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INTRODUÇÃO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100203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614" name="Google Shape;614;p60"/>
          <p:cNvSpPr txBox="1"/>
          <p:nvPr/>
        </p:nvSpPr>
        <p:spPr>
          <a:xfrm>
            <a:off x="3700700" y="155790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MODELOS DE PARALELISMO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615" name="Google Shape;615;p60"/>
          <p:cNvCxnSpPr/>
          <p:nvPr/>
        </p:nvCxnSpPr>
        <p:spPr>
          <a:xfrm>
            <a:off x="1530725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60"/>
          <p:cNvCxnSpPr/>
          <p:nvPr/>
        </p:nvCxnSpPr>
        <p:spPr>
          <a:xfrm>
            <a:off x="3655413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60"/>
          <p:cNvCxnSpPr/>
          <p:nvPr/>
        </p:nvCxnSpPr>
        <p:spPr>
          <a:xfrm>
            <a:off x="5780069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60"/>
          <p:cNvCxnSpPr/>
          <p:nvPr/>
        </p:nvCxnSpPr>
        <p:spPr>
          <a:xfrm>
            <a:off x="2593069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60"/>
          <p:cNvCxnSpPr/>
          <p:nvPr/>
        </p:nvCxnSpPr>
        <p:spPr>
          <a:xfrm>
            <a:off x="4717744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60"/>
          <p:cNvSpPr/>
          <p:nvPr/>
        </p:nvSpPr>
        <p:spPr>
          <a:xfrm>
            <a:off x="6694669" y="22458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06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21" name="Google Shape;621;p60"/>
          <p:cNvSpPr txBox="1"/>
          <p:nvPr/>
        </p:nvSpPr>
        <p:spPr>
          <a:xfrm>
            <a:off x="5825725" y="157315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EXPERIMENTOS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622" name="Google Shape;622;p60"/>
          <p:cNvCxnSpPr/>
          <p:nvPr/>
        </p:nvCxnSpPr>
        <p:spPr>
          <a:xfrm>
            <a:off x="6842769" y="19121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1"/>
          <p:cNvSpPr/>
          <p:nvPr/>
        </p:nvSpPr>
        <p:spPr>
          <a:xfrm rot="10800000">
            <a:off x="5843425" y="539425"/>
            <a:ext cx="2590800" cy="2571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8" name="Google Shape;628;p61"/>
          <p:cNvCxnSpPr/>
          <p:nvPr/>
        </p:nvCxnSpPr>
        <p:spPr>
          <a:xfrm>
            <a:off x="7485650" y="12586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61"/>
          <p:cNvSpPr txBox="1"/>
          <p:nvPr>
            <p:ph type="title"/>
          </p:nvPr>
        </p:nvSpPr>
        <p:spPr>
          <a:xfrm>
            <a:off x="5257675" y="1786950"/>
            <a:ext cx="28716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LINGUAGENS UTILIZADAS</a:t>
            </a:r>
            <a:endParaRPr sz="2000"/>
          </a:p>
        </p:txBody>
      </p:sp>
      <p:sp>
        <p:nvSpPr>
          <p:cNvPr id="630" name="Google Shape;630;p61"/>
          <p:cNvSpPr txBox="1"/>
          <p:nvPr>
            <p:ph idx="2" type="title"/>
          </p:nvPr>
        </p:nvSpPr>
        <p:spPr>
          <a:xfrm>
            <a:off x="6462625" y="908600"/>
            <a:ext cx="16668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31" name="Google Shape;631;p61"/>
          <p:cNvSpPr txBox="1"/>
          <p:nvPr>
            <p:ph idx="1" type="subTitle"/>
          </p:nvPr>
        </p:nvSpPr>
        <p:spPr>
          <a:xfrm>
            <a:off x="6172075" y="2216550"/>
            <a:ext cx="19572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suas principais características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2"/>
          <p:cNvSpPr/>
          <p:nvPr/>
        </p:nvSpPr>
        <p:spPr>
          <a:xfrm>
            <a:off x="483150" y="2397050"/>
            <a:ext cx="1832400" cy="2746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2"/>
          <p:cNvSpPr/>
          <p:nvPr/>
        </p:nvSpPr>
        <p:spPr>
          <a:xfrm>
            <a:off x="2594175" y="2397050"/>
            <a:ext cx="1832400" cy="2746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2"/>
          <p:cNvSpPr/>
          <p:nvPr/>
        </p:nvSpPr>
        <p:spPr>
          <a:xfrm>
            <a:off x="4711347" y="2397050"/>
            <a:ext cx="1832400" cy="2746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2"/>
          <p:cNvSpPr/>
          <p:nvPr/>
        </p:nvSpPr>
        <p:spPr>
          <a:xfrm>
            <a:off x="6828505" y="2397050"/>
            <a:ext cx="1832400" cy="2746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" name="Google Shape;640;p62"/>
          <p:cNvCxnSpPr/>
          <p:nvPr/>
        </p:nvCxnSpPr>
        <p:spPr>
          <a:xfrm>
            <a:off x="864750" y="23208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2"/>
          <p:cNvCxnSpPr/>
          <p:nvPr/>
        </p:nvCxnSpPr>
        <p:spPr>
          <a:xfrm>
            <a:off x="2975450" y="23208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2"/>
          <p:cNvCxnSpPr/>
          <p:nvPr/>
        </p:nvCxnSpPr>
        <p:spPr>
          <a:xfrm>
            <a:off x="5088088" y="23208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62"/>
          <p:cNvCxnSpPr/>
          <p:nvPr/>
        </p:nvCxnSpPr>
        <p:spPr>
          <a:xfrm>
            <a:off x="7142225" y="23207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62"/>
          <p:cNvSpPr txBox="1"/>
          <p:nvPr>
            <p:ph type="title"/>
          </p:nvPr>
        </p:nvSpPr>
        <p:spPr>
          <a:xfrm>
            <a:off x="709775" y="349175"/>
            <a:ext cx="7724400" cy="5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LINGUAGENS UTILIZADAS</a:t>
            </a:r>
            <a:endParaRPr sz="2800"/>
          </a:p>
        </p:txBody>
      </p:sp>
      <p:sp>
        <p:nvSpPr>
          <p:cNvPr id="645" name="Google Shape;645;p62"/>
          <p:cNvSpPr txBox="1"/>
          <p:nvPr>
            <p:ph idx="1" type="subTitle"/>
          </p:nvPr>
        </p:nvSpPr>
        <p:spPr>
          <a:xfrm>
            <a:off x="591313" y="2855375"/>
            <a:ext cx="16668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646" name="Google Shape;646;p62"/>
          <p:cNvSpPr txBox="1"/>
          <p:nvPr>
            <p:ph idx="3" type="subTitle"/>
          </p:nvPr>
        </p:nvSpPr>
        <p:spPr>
          <a:xfrm>
            <a:off x="-10944" y="3364225"/>
            <a:ext cx="2820600" cy="14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Interpretada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Multi-paradigma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Orientada a Objeto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Tipagem Dinâmica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Inferência de Tipos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Coleta de Lixo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7" name="Google Shape;647;p62"/>
          <p:cNvSpPr txBox="1"/>
          <p:nvPr>
            <p:ph idx="4" type="title"/>
          </p:nvPr>
        </p:nvSpPr>
        <p:spPr>
          <a:xfrm>
            <a:off x="2740738" y="2032375"/>
            <a:ext cx="16668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8" name="Google Shape;648;p62"/>
          <p:cNvSpPr txBox="1"/>
          <p:nvPr>
            <p:ph idx="5" type="subTitle"/>
          </p:nvPr>
        </p:nvSpPr>
        <p:spPr>
          <a:xfrm>
            <a:off x="2740738" y="2855375"/>
            <a:ext cx="16668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</a:t>
            </a:r>
            <a:endParaRPr/>
          </a:p>
        </p:txBody>
      </p:sp>
      <p:sp>
        <p:nvSpPr>
          <p:cNvPr id="649" name="Google Shape;649;p62"/>
          <p:cNvSpPr txBox="1"/>
          <p:nvPr>
            <p:ph idx="6" type="subTitle"/>
          </p:nvPr>
        </p:nvSpPr>
        <p:spPr>
          <a:xfrm>
            <a:off x="2444825" y="3364225"/>
            <a:ext cx="2258700" cy="1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Compilada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Estruturada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Concorrente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Tipagem Estática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Inferência de Tipos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Coleta de Lixo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50" name="Google Shape;650;p62"/>
          <p:cNvSpPr txBox="1"/>
          <p:nvPr>
            <p:ph idx="7" type="title"/>
          </p:nvPr>
        </p:nvSpPr>
        <p:spPr>
          <a:xfrm>
            <a:off x="4835525" y="2032375"/>
            <a:ext cx="16668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1" name="Google Shape;651;p62"/>
          <p:cNvSpPr txBox="1"/>
          <p:nvPr>
            <p:ph idx="9" type="subTitle"/>
          </p:nvPr>
        </p:nvSpPr>
        <p:spPr>
          <a:xfrm>
            <a:off x="4539588" y="3364225"/>
            <a:ext cx="22587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Compilada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Estruturada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Linguagem de Sist.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Tipagem Estática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Inferência de Tipos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Borrow-Checker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2" name="Google Shape;652;p62"/>
          <p:cNvSpPr txBox="1"/>
          <p:nvPr>
            <p:ph idx="8" type="subTitle"/>
          </p:nvPr>
        </p:nvSpPr>
        <p:spPr>
          <a:xfrm>
            <a:off x="4835525" y="2855375"/>
            <a:ext cx="16668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</a:t>
            </a:r>
            <a:endParaRPr/>
          </a:p>
        </p:txBody>
      </p:sp>
      <p:sp>
        <p:nvSpPr>
          <p:cNvPr id="653" name="Google Shape;653;p62"/>
          <p:cNvSpPr txBox="1"/>
          <p:nvPr>
            <p:ph idx="13" type="title"/>
          </p:nvPr>
        </p:nvSpPr>
        <p:spPr>
          <a:xfrm>
            <a:off x="6911288" y="2032275"/>
            <a:ext cx="16668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4" name="Google Shape;654;p62"/>
          <p:cNvSpPr txBox="1"/>
          <p:nvPr>
            <p:ph idx="14" type="subTitle"/>
          </p:nvPr>
        </p:nvSpPr>
        <p:spPr>
          <a:xfrm>
            <a:off x="6911288" y="2855275"/>
            <a:ext cx="16668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</a:t>
            </a:r>
            <a:endParaRPr/>
          </a:p>
        </p:txBody>
      </p:sp>
      <p:sp>
        <p:nvSpPr>
          <p:cNvPr id="655" name="Google Shape;655;p62"/>
          <p:cNvSpPr txBox="1"/>
          <p:nvPr>
            <p:ph idx="15" type="subTitle"/>
          </p:nvPr>
        </p:nvSpPr>
        <p:spPr>
          <a:xfrm>
            <a:off x="6615350" y="3364125"/>
            <a:ext cx="2258700" cy="14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Compilada para JVM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Orientada a Objeto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Concorrente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Tipagem Estátiac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Inferência de Tipos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Coleta de Lixo (JVM)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56" name="Google Shape;6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25" y="1180746"/>
            <a:ext cx="821250" cy="82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7" name="Google Shape;657;p62"/>
          <p:cNvPicPr preferRelativeResize="0"/>
          <p:nvPr/>
        </p:nvPicPr>
        <p:blipFill rotWithShape="1">
          <a:blip r:embed="rId4">
            <a:alphaModFix/>
          </a:blip>
          <a:srcRect b="0" l="11605" r="19924" t="0"/>
          <a:stretch/>
        </p:blipFill>
        <p:spPr>
          <a:xfrm>
            <a:off x="3140600" y="1195625"/>
            <a:ext cx="821400" cy="799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8" name="Google Shape;65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238" y="1184275"/>
            <a:ext cx="821400" cy="821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59" name="Google Shape;659;p62"/>
          <p:cNvGrpSpPr/>
          <p:nvPr/>
        </p:nvGrpSpPr>
        <p:grpSpPr>
          <a:xfrm>
            <a:off x="7333975" y="1180738"/>
            <a:ext cx="821400" cy="821100"/>
            <a:chOff x="7154875" y="1180838"/>
            <a:chExt cx="821400" cy="821100"/>
          </a:xfrm>
        </p:grpSpPr>
        <p:sp>
          <p:nvSpPr>
            <p:cNvPr id="660" name="Google Shape;660;p62"/>
            <p:cNvSpPr/>
            <p:nvPr/>
          </p:nvSpPr>
          <p:spPr>
            <a:xfrm>
              <a:off x="7154875" y="1180838"/>
              <a:ext cx="821400" cy="821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1" name="Google Shape;661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12766" y="1241665"/>
              <a:ext cx="700400" cy="70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2" name="Google Shape;662;p62"/>
          <p:cNvSpPr txBox="1"/>
          <p:nvPr>
            <p:ph idx="2" type="title"/>
          </p:nvPr>
        </p:nvSpPr>
        <p:spPr>
          <a:xfrm>
            <a:off x="1101225" y="2032375"/>
            <a:ext cx="6471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3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3"/>
          <p:cNvSpPr/>
          <p:nvPr/>
        </p:nvSpPr>
        <p:spPr>
          <a:xfrm>
            <a:off x="3625925" y="1875228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3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3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671" name="Google Shape;671;p63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INTERPRETER LOCK</a:t>
            </a:r>
            <a:endParaRPr/>
          </a:p>
        </p:txBody>
      </p:sp>
      <p:sp>
        <p:nvSpPr>
          <p:cNvPr id="672" name="Google Shape;672;p63"/>
          <p:cNvSpPr txBox="1"/>
          <p:nvPr>
            <p:ph idx="2" type="subTitle"/>
          </p:nvPr>
        </p:nvSpPr>
        <p:spPr>
          <a:xfrm>
            <a:off x="1473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Trava do interpretador, permite somente uma thread operar por vez (libera em operações de IO)</a:t>
            </a:r>
            <a:endParaRPr/>
          </a:p>
        </p:txBody>
      </p:sp>
      <p:sp>
        <p:nvSpPr>
          <p:cNvPr id="673" name="Google Shape;673;p63"/>
          <p:cNvSpPr txBox="1"/>
          <p:nvPr>
            <p:ph idx="3" type="subTitle"/>
          </p:nvPr>
        </p:nvSpPr>
        <p:spPr>
          <a:xfrm>
            <a:off x="3695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674" name="Google Shape;674;p63"/>
          <p:cNvSpPr txBox="1"/>
          <p:nvPr>
            <p:ph idx="4" type="subTitle"/>
          </p:nvPr>
        </p:nvSpPr>
        <p:spPr>
          <a:xfrm>
            <a:off x="3695550" y="2934100"/>
            <a:ext cx="1752900" cy="1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Reserva de threads, para as quais os </a:t>
            </a:r>
            <a:r>
              <a:rPr i="1" lang="en"/>
              <a:t>workloads</a:t>
            </a:r>
            <a:r>
              <a:rPr lang="en"/>
              <a:t> são despachados. Implementa Thread Pooling e Process Pooling</a:t>
            </a:r>
            <a:endParaRPr/>
          </a:p>
        </p:txBody>
      </p:sp>
      <p:sp>
        <p:nvSpPr>
          <p:cNvPr id="675" name="Google Shape;675;p63"/>
          <p:cNvSpPr txBox="1"/>
          <p:nvPr>
            <p:ph idx="5" type="subTitle"/>
          </p:nvPr>
        </p:nvSpPr>
        <p:spPr>
          <a:xfrm>
            <a:off x="5903638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FUTURES</a:t>
            </a:r>
            <a:endParaRPr/>
          </a:p>
        </p:txBody>
      </p:sp>
      <p:sp>
        <p:nvSpPr>
          <p:cNvPr id="676" name="Google Shape;676;p63"/>
          <p:cNvSpPr txBox="1"/>
          <p:nvPr>
            <p:ph idx="6" type="subTitle"/>
          </p:nvPr>
        </p:nvSpPr>
        <p:spPr>
          <a:xfrm>
            <a:off x="590360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Abstração, implementação de Objetos Futuros</a:t>
            </a:r>
            <a:endParaRPr/>
          </a:p>
        </p:txBody>
      </p:sp>
      <p:cxnSp>
        <p:nvCxnSpPr>
          <p:cNvPr id="677" name="Google Shape;677;p63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63"/>
          <p:cNvCxnSpPr/>
          <p:nvPr/>
        </p:nvCxnSpPr>
        <p:spPr>
          <a:xfrm>
            <a:off x="3462975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63"/>
          <p:cNvCxnSpPr/>
          <p:nvPr/>
        </p:nvCxnSpPr>
        <p:spPr>
          <a:xfrm>
            <a:off x="5691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0" name="Google Shape;6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323499"/>
            <a:ext cx="951094" cy="951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4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4"/>
          <p:cNvSpPr/>
          <p:nvPr/>
        </p:nvSpPr>
        <p:spPr>
          <a:xfrm>
            <a:off x="3625925" y="1875228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4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4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</a:t>
            </a:r>
            <a:endParaRPr/>
          </a:p>
        </p:txBody>
      </p:sp>
      <p:sp>
        <p:nvSpPr>
          <p:cNvPr id="689" name="Google Shape;689;p64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ROUTINES</a:t>
            </a:r>
            <a:endParaRPr/>
          </a:p>
        </p:txBody>
      </p:sp>
      <p:sp>
        <p:nvSpPr>
          <p:cNvPr id="690" name="Google Shape;690;p64"/>
          <p:cNvSpPr txBox="1"/>
          <p:nvPr>
            <p:ph idx="2" type="subTitle"/>
          </p:nvPr>
        </p:nvSpPr>
        <p:spPr>
          <a:xfrm>
            <a:off x="1473550" y="2934100"/>
            <a:ext cx="1752900" cy="1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 Routines são basicamente corrotinas automaticamente despachadas para threads verdes.</a:t>
            </a:r>
            <a:endParaRPr/>
          </a:p>
        </p:txBody>
      </p:sp>
      <p:sp>
        <p:nvSpPr>
          <p:cNvPr id="691" name="Google Shape;691;p64"/>
          <p:cNvSpPr txBox="1"/>
          <p:nvPr>
            <p:ph idx="3" type="subTitle"/>
          </p:nvPr>
        </p:nvSpPr>
        <p:spPr>
          <a:xfrm>
            <a:off x="3695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THREADS VERDES</a:t>
            </a:r>
            <a:endParaRPr/>
          </a:p>
        </p:txBody>
      </p:sp>
      <p:sp>
        <p:nvSpPr>
          <p:cNvPr id="692" name="Google Shape;692;p64"/>
          <p:cNvSpPr txBox="1"/>
          <p:nvPr>
            <p:ph idx="4" type="subTitle"/>
          </p:nvPr>
        </p:nvSpPr>
        <p:spPr>
          <a:xfrm>
            <a:off x="3695550" y="2934100"/>
            <a:ext cx="17529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espera que muitas sejam inicializadas através das Go Routines.</a:t>
            </a:r>
            <a:endParaRPr/>
          </a:p>
        </p:txBody>
      </p:sp>
      <p:sp>
        <p:nvSpPr>
          <p:cNvPr id="693" name="Google Shape;693;p64"/>
          <p:cNvSpPr txBox="1"/>
          <p:nvPr>
            <p:ph idx="5" type="subTitle"/>
          </p:nvPr>
        </p:nvSpPr>
        <p:spPr>
          <a:xfrm>
            <a:off x="590360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CANAIS</a:t>
            </a:r>
            <a:endParaRPr/>
          </a:p>
        </p:txBody>
      </p:sp>
      <p:sp>
        <p:nvSpPr>
          <p:cNvPr id="694" name="Google Shape;694;p64"/>
          <p:cNvSpPr txBox="1"/>
          <p:nvPr>
            <p:ph idx="6" type="subTitle"/>
          </p:nvPr>
        </p:nvSpPr>
        <p:spPr>
          <a:xfrm>
            <a:off x="5903600" y="2934100"/>
            <a:ext cx="17529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possui grande preferência por comunicação entre threads via mensagens. Canais são fáceis de usar e a leitura é bloqueante.</a:t>
            </a:r>
            <a:endParaRPr/>
          </a:p>
        </p:txBody>
      </p:sp>
      <p:cxnSp>
        <p:nvCxnSpPr>
          <p:cNvPr id="695" name="Google Shape;695;p64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64"/>
          <p:cNvCxnSpPr/>
          <p:nvPr/>
        </p:nvCxnSpPr>
        <p:spPr>
          <a:xfrm>
            <a:off x="3462975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64"/>
          <p:cNvCxnSpPr/>
          <p:nvPr/>
        </p:nvCxnSpPr>
        <p:spPr>
          <a:xfrm>
            <a:off x="5691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8" name="Google Shape;6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323499"/>
            <a:ext cx="951094" cy="95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4"/>
          <p:cNvPicPr preferRelativeResize="0"/>
          <p:nvPr/>
        </p:nvPicPr>
        <p:blipFill rotWithShape="1">
          <a:blip r:embed="rId4">
            <a:alphaModFix/>
          </a:blip>
          <a:srcRect b="0" l="11605" r="19924" t="0"/>
          <a:stretch/>
        </p:blipFill>
        <p:spPr>
          <a:xfrm>
            <a:off x="345277" y="336140"/>
            <a:ext cx="951300" cy="925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5"/>
          <p:cNvSpPr/>
          <p:nvPr/>
        </p:nvSpPr>
        <p:spPr>
          <a:xfrm>
            <a:off x="3625925" y="1875228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5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5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</a:t>
            </a:r>
            <a:endParaRPr/>
          </a:p>
        </p:txBody>
      </p:sp>
      <p:sp>
        <p:nvSpPr>
          <p:cNvPr id="708" name="Google Shape;708;p65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BORROW-CHECKER</a:t>
            </a:r>
            <a:endParaRPr/>
          </a:p>
        </p:txBody>
      </p:sp>
      <p:sp>
        <p:nvSpPr>
          <p:cNvPr id="709" name="Google Shape;709;p65"/>
          <p:cNvSpPr txBox="1"/>
          <p:nvPr>
            <p:ph idx="2" type="subTitle"/>
          </p:nvPr>
        </p:nvSpPr>
        <p:spPr>
          <a:xfrm>
            <a:off x="1473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Gerenciamento de memória baseado em </a:t>
            </a:r>
            <a:r>
              <a:rPr i="1" lang="en"/>
              <a:t>ownership</a:t>
            </a:r>
            <a:r>
              <a:rPr lang="en"/>
              <a:t>. Donos únicos -&gt; segurança.</a:t>
            </a:r>
            <a:endParaRPr/>
          </a:p>
        </p:txBody>
      </p:sp>
      <p:sp>
        <p:nvSpPr>
          <p:cNvPr id="710" name="Google Shape;710;p65"/>
          <p:cNvSpPr txBox="1"/>
          <p:nvPr>
            <p:ph idx="3" type="subTitle"/>
          </p:nvPr>
        </p:nvSpPr>
        <p:spPr>
          <a:xfrm>
            <a:off x="3695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ARCS</a:t>
            </a:r>
            <a:endParaRPr/>
          </a:p>
        </p:txBody>
      </p:sp>
      <p:sp>
        <p:nvSpPr>
          <p:cNvPr id="711" name="Google Shape;711;p65"/>
          <p:cNvSpPr txBox="1"/>
          <p:nvPr>
            <p:ph idx="4" type="subTitle"/>
          </p:nvPr>
        </p:nvSpPr>
        <p:spPr>
          <a:xfrm>
            <a:off x="3695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Atomically-referenced counters. Envelopam variáveis e tornam as operações sobre elas atômicas.</a:t>
            </a:r>
            <a:endParaRPr/>
          </a:p>
        </p:txBody>
      </p:sp>
      <p:sp>
        <p:nvSpPr>
          <p:cNvPr id="712" name="Google Shape;712;p65"/>
          <p:cNvSpPr txBox="1"/>
          <p:nvPr>
            <p:ph idx="5" type="subTitle"/>
          </p:nvPr>
        </p:nvSpPr>
        <p:spPr>
          <a:xfrm>
            <a:off x="590360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CLOSURES</a:t>
            </a:r>
            <a:endParaRPr/>
          </a:p>
        </p:txBody>
      </p:sp>
      <p:sp>
        <p:nvSpPr>
          <p:cNvPr id="713" name="Google Shape;713;p65"/>
          <p:cNvSpPr txBox="1"/>
          <p:nvPr>
            <p:ph idx="6" type="subTitle"/>
          </p:nvPr>
        </p:nvSpPr>
        <p:spPr>
          <a:xfrm>
            <a:off x="590360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Funções in-line, extremamente convenientes.</a:t>
            </a:r>
            <a:endParaRPr/>
          </a:p>
        </p:txBody>
      </p:sp>
      <p:cxnSp>
        <p:nvCxnSpPr>
          <p:cNvPr id="714" name="Google Shape;714;p65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65"/>
          <p:cNvCxnSpPr/>
          <p:nvPr/>
        </p:nvCxnSpPr>
        <p:spPr>
          <a:xfrm>
            <a:off x="3462975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65"/>
          <p:cNvCxnSpPr/>
          <p:nvPr/>
        </p:nvCxnSpPr>
        <p:spPr>
          <a:xfrm>
            <a:off x="5691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7" name="Google Shape;7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323499"/>
            <a:ext cx="951094" cy="95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5"/>
          <p:cNvPicPr preferRelativeResize="0"/>
          <p:nvPr/>
        </p:nvPicPr>
        <p:blipFill rotWithShape="1">
          <a:blip r:embed="rId4">
            <a:alphaModFix/>
          </a:blip>
          <a:srcRect b="0" l="11605" r="19924" t="0"/>
          <a:stretch/>
        </p:blipFill>
        <p:spPr>
          <a:xfrm>
            <a:off x="345277" y="336140"/>
            <a:ext cx="951300" cy="92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19" name="Google Shape;71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77" y="327971"/>
            <a:ext cx="951300" cy="951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/>
          <p:nvPr/>
        </p:nvSpPr>
        <p:spPr>
          <a:xfrm>
            <a:off x="5986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3778325" y="1875228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15527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type="title"/>
          </p:nvPr>
        </p:nvSpPr>
        <p:spPr>
          <a:xfrm rot="5400000">
            <a:off x="63928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69" name="Google Shape;169;p30"/>
          <p:cNvSpPr txBox="1"/>
          <p:nvPr>
            <p:ph idx="1" type="subTitle"/>
          </p:nvPr>
        </p:nvSpPr>
        <p:spPr>
          <a:xfrm>
            <a:off x="1625950" y="17425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OBJETIVOS</a:t>
            </a:r>
            <a:endParaRPr sz="2500"/>
          </a:p>
        </p:txBody>
      </p:sp>
      <p:sp>
        <p:nvSpPr>
          <p:cNvPr id="170" name="Google Shape;170;p30"/>
          <p:cNvSpPr txBox="1"/>
          <p:nvPr>
            <p:ph idx="2" type="subTitle"/>
          </p:nvPr>
        </p:nvSpPr>
        <p:spPr>
          <a:xfrm>
            <a:off x="1625950" y="2290300"/>
            <a:ext cx="1752900" cy="16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Comparação quantitativa e qualitativa entre abordagens de 4 linguagens de programação.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1" name="Google Shape;171;p30"/>
          <p:cNvSpPr txBox="1"/>
          <p:nvPr>
            <p:ph idx="3" type="subTitle"/>
          </p:nvPr>
        </p:nvSpPr>
        <p:spPr>
          <a:xfrm>
            <a:off x="3847950" y="17425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LEI DE MOORE</a:t>
            </a:r>
            <a:endParaRPr sz="2500"/>
          </a:p>
        </p:txBody>
      </p:sp>
      <p:sp>
        <p:nvSpPr>
          <p:cNvPr id="172" name="Google Shape;172;p30"/>
          <p:cNvSpPr txBox="1"/>
          <p:nvPr>
            <p:ph idx="4" type="subTitle"/>
          </p:nvPr>
        </p:nvSpPr>
        <p:spPr>
          <a:xfrm>
            <a:off x="3877575" y="2290300"/>
            <a:ext cx="17529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 cada 2 anos a densidade de transistores de um processador dobra.</a:t>
            </a:r>
            <a:br>
              <a:rPr lang="en" sz="1500">
                <a:solidFill>
                  <a:schemeClr val="dk1"/>
                </a:solidFill>
              </a:rPr>
            </a:b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Paralelismo como alternativa!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3" name="Google Shape;173;p30"/>
          <p:cNvSpPr txBox="1"/>
          <p:nvPr>
            <p:ph idx="5" type="subTitle"/>
          </p:nvPr>
        </p:nvSpPr>
        <p:spPr>
          <a:xfrm>
            <a:off x="6056000" y="1345575"/>
            <a:ext cx="1752900" cy="6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EXPERIMENTO EM 2 ETAPAS</a:t>
            </a:r>
            <a:endParaRPr sz="2500"/>
          </a:p>
        </p:txBody>
      </p:sp>
      <p:sp>
        <p:nvSpPr>
          <p:cNvPr id="174" name="Google Shape;174;p30"/>
          <p:cNvSpPr txBox="1"/>
          <p:nvPr>
            <p:ph idx="6" type="subTitle"/>
          </p:nvPr>
        </p:nvSpPr>
        <p:spPr>
          <a:xfrm>
            <a:off x="6070850" y="2290300"/>
            <a:ext cx="1752900" cy="23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1) </a:t>
            </a:r>
            <a:r>
              <a:rPr lang="en" sz="1400">
                <a:solidFill>
                  <a:schemeClr val="dk1"/>
                </a:solidFill>
              </a:rPr>
              <a:t>Dois problemas trivialmente paralelizáveis foram resolvidos por cada uma das linguagens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2) </a:t>
            </a:r>
            <a:r>
              <a:rPr lang="en" sz="1400">
                <a:solidFill>
                  <a:schemeClr val="dk1"/>
                </a:solidFill>
              </a:rPr>
              <a:t>Traçar um perfil da eficiência e ganho de desempenho e análise qualitativa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175" name="Google Shape;175;p30"/>
          <p:cNvCxnSpPr/>
          <p:nvPr/>
        </p:nvCxnSpPr>
        <p:spPr>
          <a:xfrm>
            <a:off x="14003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30"/>
          <p:cNvCxnSpPr/>
          <p:nvPr/>
        </p:nvCxnSpPr>
        <p:spPr>
          <a:xfrm>
            <a:off x="3615375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0"/>
          <p:cNvCxnSpPr/>
          <p:nvPr/>
        </p:nvCxnSpPr>
        <p:spPr>
          <a:xfrm>
            <a:off x="58443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20" y="1891725"/>
            <a:ext cx="623344" cy="623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 b="0" l="11605" r="19924" t="0"/>
          <a:stretch/>
        </p:blipFill>
        <p:spPr>
          <a:xfrm>
            <a:off x="766015" y="2599094"/>
            <a:ext cx="623400" cy="606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014" y="3289881"/>
            <a:ext cx="623400" cy="623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81" name="Google Shape;181;p30"/>
          <p:cNvGrpSpPr/>
          <p:nvPr/>
        </p:nvGrpSpPr>
        <p:grpSpPr>
          <a:xfrm>
            <a:off x="766062" y="3997423"/>
            <a:ext cx="623503" cy="623275"/>
            <a:chOff x="2835498" y="4405010"/>
            <a:chExt cx="686526" cy="686275"/>
          </a:xfrm>
        </p:grpSpPr>
        <p:sp>
          <p:nvSpPr>
            <p:cNvPr id="182" name="Google Shape;182;p30"/>
            <p:cNvSpPr/>
            <p:nvPr/>
          </p:nvSpPr>
          <p:spPr>
            <a:xfrm>
              <a:off x="2835498" y="4405010"/>
              <a:ext cx="686526" cy="68627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3" name="Google Shape;18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83883" y="4455850"/>
              <a:ext cx="585395" cy="5853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6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6"/>
          <p:cNvSpPr/>
          <p:nvPr/>
        </p:nvSpPr>
        <p:spPr>
          <a:xfrm>
            <a:off x="3625925" y="1875228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6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6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</a:t>
            </a:r>
            <a:endParaRPr/>
          </a:p>
        </p:txBody>
      </p:sp>
      <p:sp>
        <p:nvSpPr>
          <p:cNvPr id="728" name="Google Shape;728;p66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E JAVA</a:t>
            </a:r>
            <a:endParaRPr/>
          </a:p>
        </p:txBody>
      </p:sp>
      <p:sp>
        <p:nvSpPr>
          <p:cNvPr id="729" name="Google Shape;729;p66"/>
          <p:cNvSpPr txBox="1"/>
          <p:nvPr>
            <p:ph idx="2" type="subTitle"/>
          </p:nvPr>
        </p:nvSpPr>
        <p:spPr>
          <a:xfrm>
            <a:off x="1473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our Solar System</a:t>
            </a:r>
            <a:endParaRPr/>
          </a:p>
        </p:txBody>
      </p:sp>
      <p:sp>
        <p:nvSpPr>
          <p:cNvPr id="730" name="Google Shape;730;p66"/>
          <p:cNvSpPr txBox="1"/>
          <p:nvPr>
            <p:ph idx="3" type="subTitle"/>
          </p:nvPr>
        </p:nvSpPr>
        <p:spPr>
          <a:xfrm>
            <a:off x="3695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CORROTINAS</a:t>
            </a:r>
            <a:endParaRPr/>
          </a:p>
        </p:txBody>
      </p:sp>
      <p:sp>
        <p:nvSpPr>
          <p:cNvPr id="731" name="Google Shape;731;p66"/>
          <p:cNvSpPr txBox="1"/>
          <p:nvPr>
            <p:ph idx="4" type="subTitle"/>
          </p:nvPr>
        </p:nvSpPr>
        <p:spPr>
          <a:xfrm>
            <a:off x="3695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one. It’s a gas giant, composed mostly of hydrogen and helium</a:t>
            </a:r>
            <a:endParaRPr/>
          </a:p>
        </p:txBody>
      </p:sp>
      <p:sp>
        <p:nvSpPr>
          <p:cNvPr id="732" name="Google Shape;732;p66"/>
          <p:cNvSpPr txBox="1"/>
          <p:nvPr>
            <p:ph idx="5" type="subTitle"/>
          </p:nvPr>
        </p:nvSpPr>
        <p:spPr>
          <a:xfrm>
            <a:off x="590360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DISPATCHERS</a:t>
            </a:r>
            <a:endParaRPr/>
          </a:p>
        </p:txBody>
      </p:sp>
      <p:sp>
        <p:nvSpPr>
          <p:cNvPr id="733" name="Google Shape;733;p66"/>
          <p:cNvSpPr txBox="1"/>
          <p:nvPr>
            <p:ph idx="6" type="subTitle"/>
          </p:nvPr>
        </p:nvSpPr>
        <p:spPr>
          <a:xfrm>
            <a:off x="5903600" y="2934100"/>
            <a:ext cx="1752900" cy="1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Similar a thread pooling. Trata-se de </a:t>
            </a:r>
            <a:r>
              <a:rPr lang="en">
                <a:solidFill>
                  <a:schemeClr val="dk1"/>
                </a:solidFill>
              </a:rPr>
              <a:t>threads especializadas em certos tipos de tarefas, para as quais os </a:t>
            </a:r>
            <a:r>
              <a:rPr i="1" lang="en">
                <a:solidFill>
                  <a:schemeClr val="dk1"/>
                </a:solidFill>
              </a:rPr>
              <a:t>workloads</a:t>
            </a:r>
            <a:r>
              <a:rPr lang="en">
                <a:solidFill>
                  <a:schemeClr val="dk1"/>
                </a:solidFill>
              </a:rPr>
              <a:t> são despachados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4" name="Google Shape;734;p66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66"/>
          <p:cNvCxnSpPr/>
          <p:nvPr/>
        </p:nvCxnSpPr>
        <p:spPr>
          <a:xfrm>
            <a:off x="3462975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66"/>
          <p:cNvCxnSpPr/>
          <p:nvPr/>
        </p:nvCxnSpPr>
        <p:spPr>
          <a:xfrm>
            <a:off x="5691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7" name="Google Shape;7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323499"/>
            <a:ext cx="951094" cy="95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6"/>
          <p:cNvPicPr preferRelativeResize="0"/>
          <p:nvPr/>
        </p:nvPicPr>
        <p:blipFill rotWithShape="1">
          <a:blip r:embed="rId4">
            <a:alphaModFix/>
          </a:blip>
          <a:srcRect b="0" l="11605" r="19924" t="0"/>
          <a:stretch/>
        </p:blipFill>
        <p:spPr>
          <a:xfrm>
            <a:off x="345277" y="336140"/>
            <a:ext cx="951300" cy="92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39" name="Google Shape;73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77" y="327971"/>
            <a:ext cx="951300" cy="95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40" name="Google Shape;740;p66"/>
          <p:cNvGrpSpPr/>
          <p:nvPr/>
        </p:nvGrpSpPr>
        <p:grpSpPr>
          <a:xfrm>
            <a:off x="345291" y="328168"/>
            <a:ext cx="951263" cy="950916"/>
            <a:chOff x="345291" y="328168"/>
            <a:chExt cx="951263" cy="950916"/>
          </a:xfrm>
        </p:grpSpPr>
        <p:sp>
          <p:nvSpPr>
            <p:cNvPr id="741" name="Google Shape;741;p66"/>
            <p:cNvSpPr/>
            <p:nvPr/>
          </p:nvSpPr>
          <p:spPr>
            <a:xfrm>
              <a:off x="345291" y="328168"/>
              <a:ext cx="951263" cy="95091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2" name="Google Shape;742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2334" y="398613"/>
              <a:ext cx="811134" cy="8111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7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Developer Survey 2020, StackOverflow.  Most Loved Programming Languages</a:t>
            </a:r>
            <a:endParaRPr sz="1500"/>
          </a:p>
        </p:txBody>
      </p:sp>
      <p:pic>
        <p:nvPicPr>
          <p:cNvPr id="748" name="Google Shape;74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225" y="430275"/>
            <a:ext cx="7587600" cy="3703200"/>
          </a:xfrm>
          <a:prstGeom prst="roundRect">
            <a:avLst>
              <a:gd fmla="val 722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8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754" name="Google Shape;754;p68"/>
          <p:cNvSpPr/>
          <p:nvPr/>
        </p:nvSpPr>
        <p:spPr>
          <a:xfrm>
            <a:off x="1382681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55" name="Google Shape;755;p68"/>
          <p:cNvSpPr/>
          <p:nvPr/>
        </p:nvSpPr>
        <p:spPr>
          <a:xfrm>
            <a:off x="2445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56" name="Google Shape;756;p68"/>
          <p:cNvSpPr/>
          <p:nvPr/>
        </p:nvSpPr>
        <p:spPr>
          <a:xfrm>
            <a:off x="3507356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57" name="Google Shape;757;p68"/>
          <p:cNvSpPr/>
          <p:nvPr/>
        </p:nvSpPr>
        <p:spPr>
          <a:xfrm>
            <a:off x="4569694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58" name="Google Shape;758;p68"/>
          <p:cNvSpPr/>
          <p:nvPr/>
        </p:nvSpPr>
        <p:spPr>
          <a:xfrm>
            <a:off x="5632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59" name="Google Shape;759;p68"/>
          <p:cNvSpPr txBox="1"/>
          <p:nvPr/>
        </p:nvSpPr>
        <p:spPr>
          <a:xfrm>
            <a:off x="1840550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760" name="Google Shape;760;p68"/>
          <p:cNvSpPr txBox="1"/>
          <p:nvPr/>
        </p:nvSpPr>
        <p:spPr>
          <a:xfrm>
            <a:off x="1112750" y="1557900"/>
            <a:ext cx="3061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LEI DE MOORE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61" name="Google Shape;761;p68"/>
          <p:cNvSpPr txBox="1"/>
          <p:nvPr/>
        </p:nvSpPr>
        <p:spPr>
          <a:xfrm>
            <a:off x="3037842" y="37134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762" name="Google Shape;762;p68"/>
          <p:cNvSpPr txBox="1"/>
          <p:nvPr/>
        </p:nvSpPr>
        <p:spPr>
          <a:xfrm>
            <a:off x="2593078" y="3399000"/>
            <a:ext cx="2495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PROBLEMAS E FERRAMENTAS CLÁSSICAS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63" name="Google Shape;763;p68"/>
          <p:cNvSpPr txBox="1"/>
          <p:nvPr/>
        </p:nvSpPr>
        <p:spPr>
          <a:xfrm>
            <a:off x="5162519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LINGUAGENS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64" name="Google Shape;764;p68"/>
          <p:cNvSpPr txBox="1"/>
          <p:nvPr/>
        </p:nvSpPr>
        <p:spPr>
          <a:xfrm>
            <a:off x="913181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INTRODUÇÃO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65" name="Google Shape;765;p68"/>
          <p:cNvSpPr txBox="1"/>
          <p:nvPr/>
        </p:nvSpPr>
        <p:spPr>
          <a:xfrm>
            <a:off x="4100203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766" name="Google Shape;766;p68"/>
          <p:cNvSpPr txBox="1"/>
          <p:nvPr/>
        </p:nvSpPr>
        <p:spPr>
          <a:xfrm>
            <a:off x="3700700" y="155790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MODELOS DE PARALELISMO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767" name="Google Shape;767;p68"/>
          <p:cNvCxnSpPr/>
          <p:nvPr/>
        </p:nvCxnSpPr>
        <p:spPr>
          <a:xfrm>
            <a:off x="1530725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68"/>
          <p:cNvCxnSpPr/>
          <p:nvPr/>
        </p:nvCxnSpPr>
        <p:spPr>
          <a:xfrm>
            <a:off x="3655413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68"/>
          <p:cNvCxnSpPr/>
          <p:nvPr/>
        </p:nvCxnSpPr>
        <p:spPr>
          <a:xfrm>
            <a:off x="5780069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68"/>
          <p:cNvCxnSpPr/>
          <p:nvPr/>
        </p:nvCxnSpPr>
        <p:spPr>
          <a:xfrm>
            <a:off x="2593069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68"/>
          <p:cNvCxnSpPr/>
          <p:nvPr/>
        </p:nvCxnSpPr>
        <p:spPr>
          <a:xfrm>
            <a:off x="4717744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68"/>
          <p:cNvSpPr/>
          <p:nvPr/>
        </p:nvSpPr>
        <p:spPr>
          <a:xfrm>
            <a:off x="6694669" y="22458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06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73" name="Google Shape;773;p68"/>
          <p:cNvSpPr txBox="1"/>
          <p:nvPr/>
        </p:nvSpPr>
        <p:spPr>
          <a:xfrm>
            <a:off x="5825725" y="157315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EXPERIMENTOS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774" name="Google Shape;774;p68"/>
          <p:cNvCxnSpPr/>
          <p:nvPr/>
        </p:nvCxnSpPr>
        <p:spPr>
          <a:xfrm>
            <a:off x="6842769" y="19121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9"/>
          <p:cNvSpPr/>
          <p:nvPr/>
        </p:nvSpPr>
        <p:spPr>
          <a:xfrm rot="10800000">
            <a:off x="5843425" y="539425"/>
            <a:ext cx="2590800" cy="2571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0" name="Google Shape;780;p69"/>
          <p:cNvCxnSpPr/>
          <p:nvPr/>
        </p:nvCxnSpPr>
        <p:spPr>
          <a:xfrm>
            <a:off x="7485650" y="12586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69"/>
          <p:cNvSpPr txBox="1"/>
          <p:nvPr>
            <p:ph type="title"/>
          </p:nvPr>
        </p:nvSpPr>
        <p:spPr>
          <a:xfrm>
            <a:off x="5410075" y="1863150"/>
            <a:ext cx="28716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EXPERIMENTOS</a:t>
            </a:r>
            <a:endParaRPr/>
          </a:p>
        </p:txBody>
      </p:sp>
      <p:sp>
        <p:nvSpPr>
          <p:cNvPr id="782" name="Google Shape;782;p69"/>
          <p:cNvSpPr txBox="1"/>
          <p:nvPr>
            <p:ph idx="2" type="title"/>
          </p:nvPr>
        </p:nvSpPr>
        <p:spPr>
          <a:xfrm>
            <a:off x="6462625" y="908600"/>
            <a:ext cx="16668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83" name="Google Shape;783;p69"/>
          <p:cNvSpPr txBox="1"/>
          <p:nvPr>
            <p:ph idx="1" type="subTitle"/>
          </p:nvPr>
        </p:nvSpPr>
        <p:spPr>
          <a:xfrm>
            <a:off x="6172075" y="2216550"/>
            <a:ext cx="19572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resultados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0"/>
          <p:cNvSpPr/>
          <p:nvPr/>
        </p:nvSpPr>
        <p:spPr>
          <a:xfrm rot="10800000">
            <a:off x="5412025" y="511225"/>
            <a:ext cx="3022200" cy="25719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0"/>
          <p:cNvSpPr/>
          <p:nvPr/>
        </p:nvSpPr>
        <p:spPr>
          <a:xfrm>
            <a:off x="709775" y="2571750"/>
            <a:ext cx="3022200" cy="25719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0"/>
          <p:cNvSpPr txBox="1"/>
          <p:nvPr>
            <p:ph idx="1" type="subTitle"/>
          </p:nvPr>
        </p:nvSpPr>
        <p:spPr>
          <a:xfrm>
            <a:off x="924788" y="2905200"/>
            <a:ext cx="31275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MEMORY-BOUND</a:t>
            </a:r>
            <a:endParaRPr/>
          </a:p>
        </p:txBody>
      </p:sp>
      <p:sp>
        <p:nvSpPr>
          <p:cNvPr id="791" name="Google Shape;791;p70"/>
          <p:cNvSpPr txBox="1"/>
          <p:nvPr>
            <p:ph idx="2" type="subTitle"/>
          </p:nvPr>
        </p:nvSpPr>
        <p:spPr>
          <a:xfrm>
            <a:off x="924675" y="3258600"/>
            <a:ext cx="3127500" cy="14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Gargalo são as operações de leitura-escrita.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Multiplicação de duas matrizes</a:t>
            </a:r>
            <a:br>
              <a:rPr lang="en" sz="1500"/>
            </a:br>
            <a:r>
              <a:rPr lang="en" sz="1500"/>
              <a:t>1000x1000.</a:t>
            </a:r>
            <a:endParaRPr sz="1500"/>
          </a:p>
        </p:txBody>
      </p:sp>
      <p:sp>
        <p:nvSpPr>
          <p:cNvPr id="792" name="Google Shape;792;p70"/>
          <p:cNvSpPr txBox="1"/>
          <p:nvPr>
            <p:ph idx="3" type="subTitle"/>
          </p:nvPr>
        </p:nvSpPr>
        <p:spPr>
          <a:xfrm>
            <a:off x="5015550" y="937825"/>
            <a:ext cx="31275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CPU-BOUND</a:t>
            </a:r>
            <a:endParaRPr/>
          </a:p>
        </p:txBody>
      </p:sp>
      <p:sp>
        <p:nvSpPr>
          <p:cNvPr id="793" name="Google Shape;793;p70"/>
          <p:cNvSpPr txBox="1"/>
          <p:nvPr>
            <p:ph idx="4" type="subTitle"/>
          </p:nvPr>
        </p:nvSpPr>
        <p:spPr>
          <a:xfrm>
            <a:off x="5469675" y="1291225"/>
            <a:ext cx="2673300" cy="16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Gargalo são as operações no processador.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Computação do número pi através da Série de Leibniz com 1 bilhão de iterações.</a:t>
            </a:r>
            <a:endParaRPr sz="1500"/>
          </a:p>
        </p:txBody>
      </p:sp>
      <p:pic>
        <p:nvPicPr>
          <p:cNvPr id="794" name="Google Shape;7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37" y="907037"/>
            <a:ext cx="2263875" cy="9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1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1"/>
          <p:cNvSpPr txBox="1"/>
          <p:nvPr>
            <p:ph idx="2" type="subTitle"/>
          </p:nvPr>
        </p:nvSpPr>
        <p:spPr>
          <a:xfrm>
            <a:off x="1229100" y="2431325"/>
            <a:ext cx="41607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Rust seria a mais veloz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Rust seria o mais trabalhoso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Python seria o mais lento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Python seria o mais ergonômico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1 Thread é mais lento que sequencial (devido ao overhead)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Até 6 threads há speedup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O Speedup entre 10 e 100 Threads não existe ou é negativo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01" name="Google Shape;801;p71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EXPERIMENTOS</a:t>
            </a:r>
            <a:endParaRPr/>
          </a:p>
        </p:txBody>
      </p:sp>
      <p:sp>
        <p:nvSpPr>
          <p:cNvPr id="802" name="Google Shape;802;p71"/>
          <p:cNvSpPr txBox="1"/>
          <p:nvPr>
            <p:ph idx="1" type="subTitle"/>
          </p:nvPr>
        </p:nvSpPr>
        <p:spPr>
          <a:xfrm>
            <a:off x="1095263" y="1637950"/>
            <a:ext cx="3091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EXPECTATIVAS</a:t>
            </a:r>
            <a:endParaRPr sz="3500"/>
          </a:p>
        </p:txBody>
      </p:sp>
      <p:cxnSp>
        <p:nvCxnSpPr>
          <p:cNvPr id="803" name="Google Shape;803;p71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2"/>
          <p:cNvSpPr/>
          <p:nvPr/>
        </p:nvSpPr>
        <p:spPr>
          <a:xfrm>
            <a:off x="923375" y="1592050"/>
            <a:ext cx="4690200" cy="35514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2"/>
          <p:cNvSpPr txBox="1"/>
          <p:nvPr>
            <p:ph idx="2" type="subTitle"/>
          </p:nvPr>
        </p:nvSpPr>
        <p:spPr>
          <a:xfrm>
            <a:off x="1229100" y="1971900"/>
            <a:ext cx="4160700" cy="28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Rust seria a mais veloz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Rust seria o mais trabalhoso ✅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Python seria o mais lento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Python seria o mais ergonômico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- Go levou o prêmio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1 Thread é mais lento que sequencial (devido ao overhead)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Até 6 threads há speedup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O Speedup entre 10 e 100 Threads não existe ou é negativo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10" name="Google Shape;810;p72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EXPERIMENTOS</a:t>
            </a:r>
            <a:endParaRPr/>
          </a:p>
        </p:txBody>
      </p:sp>
      <p:sp>
        <p:nvSpPr>
          <p:cNvPr id="811" name="Google Shape;811;p72"/>
          <p:cNvSpPr txBox="1"/>
          <p:nvPr>
            <p:ph idx="1" type="subTitle"/>
          </p:nvPr>
        </p:nvSpPr>
        <p:spPr>
          <a:xfrm>
            <a:off x="1095263" y="1180750"/>
            <a:ext cx="3091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EXPECTATIVAS</a:t>
            </a:r>
            <a:endParaRPr sz="3500"/>
          </a:p>
        </p:txBody>
      </p:sp>
      <p:cxnSp>
        <p:nvCxnSpPr>
          <p:cNvPr id="812" name="Google Shape;812;p72"/>
          <p:cNvCxnSpPr/>
          <p:nvPr/>
        </p:nvCxnSpPr>
        <p:spPr>
          <a:xfrm>
            <a:off x="928100" y="14224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3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Tempo médio, cálculo do número pi</a:t>
            </a:r>
            <a:endParaRPr sz="1500"/>
          </a:p>
        </p:txBody>
      </p:sp>
      <p:pic>
        <p:nvPicPr>
          <p:cNvPr id="818" name="Google Shape;81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300" y="152400"/>
            <a:ext cx="5487458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4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Tempo médio, multiplicação de matrizes</a:t>
            </a:r>
            <a:endParaRPr sz="1500"/>
          </a:p>
        </p:txBody>
      </p:sp>
      <p:pic>
        <p:nvPicPr>
          <p:cNvPr id="824" name="Google Shape;82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63" y="152400"/>
            <a:ext cx="5684521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Tempo médio, multiplicação de matrizes</a:t>
            </a:r>
            <a:endParaRPr sz="1500"/>
          </a:p>
        </p:txBody>
      </p:sp>
      <p:pic>
        <p:nvPicPr>
          <p:cNvPr id="830" name="Google Shape;8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63" y="152400"/>
            <a:ext cx="5684521" cy="39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5"/>
          <p:cNvPicPr preferRelativeResize="0"/>
          <p:nvPr/>
        </p:nvPicPr>
        <p:blipFill rotWithShape="1">
          <a:blip r:embed="rId4">
            <a:alphaModFix/>
          </a:blip>
          <a:srcRect b="3720" l="2652" r="2263" t="5321"/>
          <a:stretch/>
        </p:blipFill>
        <p:spPr>
          <a:xfrm>
            <a:off x="5382325" y="1910575"/>
            <a:ext cx="1851000" cy="1271400"/>
          </a:xfrm>
          <a:prstGeom prst="roundRect">
            <a:avLst>
              <a:gd fmla="val 1578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1382681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2445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3507356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569694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5632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1840550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1112750" y="1557900"/>
            <a:ext cx="3061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LEI DE MOORE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3037842" y="37134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2593078" y="3399000"/>
            <a:ext cx="2495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PROBLEMAS E FERRAMENTAS CLÁSSICAS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5162519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LINGUAGENS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913181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INTRODUÇÃO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4100203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3700700" y="155790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MODELOS DE PARALELISMO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202" name="Google Shape;202;p31"/>
          <p:cNvCxnSpPr/>
          <p:nvPr/>
        </p:nvCxnSpPr>
        <p:spPr>
          <a:xfrm>
            <a:off x="1530725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1"/>
          <p:cNvCxnSpPr/>
          <p:nvPr/>
        </p:nvCxnSpPr>
        <p:spPr>
          <a:xfrm>
            <a:off x="3655413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1"/>
          <p:cNvCxnSpPr/>
          <p:nvPr/>
        </p:nvCxnSpPr>
        <p:spPr>
          <a:xfrm>
            <a:off x="5780069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1"/>
          <p:cNvCxnSpPr/>
          <p:nvPr/>
        </p:nvCxnSpPr>
        <p:spPr>
          <a:xfrm>
            <a:off x="2593069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1"/>
          <p:cNvCxnSpPr/>
          <p:nvPr/>
        </p:nvCxnSpPr>
        <p:spPr>
          <a:xfrm>
            <a:off x="4717744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1"/>
          <p:cNvSpPr/>
          <p:nvPr/>
        </p:nvSpPr>
        <p:spPr>
          <a:xfrm>
            <a:off x="6694669" y="22458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06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5825725" y="157315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EXPERIMENTOS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209" name="Google Shape;209;p31"/>
          <p:cNvCxnSpPr/>
          <p:nvPr/>
        </p:nvCxnSpPr>
        <p:spPr>
          <a:xfrm>
            <a:off x="6842769" y="19121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6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Tempo médio, multiplicação de matrizes, Rust e Kotlin somente.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37" name="Google Shape;8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688" y="152400"/>
            <a:ext cx="5598622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7"/>
          <p:cNvSpPr/>
          <p:nvPr/>
        </p:nvSpPr>
        <p:spPr>
          <a:xfrm>
            <a:off x="923375" y="1592050"/>
            <a:ext cx="4690200" cy="35514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7"/>
          <p:cNvSpPr txBox="1"/>
          <p:nvPr>
            <p:ph idx="2" type="subTitle"/>
          </p:nvPr>
        </p:nvSpPr>
        <p:spPr>
          <a:xfrm>
            <a:off x="1229100" y="1971900"/>
            <a:ext cx="4160700" cy="28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Rust seria a mais veloz ✅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Kotlin obteve um desempenho pouco melhor na multiplicação de matrizes.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Rust seria o mais trabalhoso ✅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Python seria o mais lento ✅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Python seria o mais ergonômico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- Go levou o prêmio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1 Thread é mais lento que sequencial (devido ao overhead)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Até 6 threads há speedup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O Speedup entre 10 e 100 Threads não existe ou é negativo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44" name="Google Shape;844;p77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EXPERIMENTOS</a:t>
            </a:r>
            <a:endParaRPr/>
          </a:p>
        </p:txBody>
      </p:sp>
      <p:sp>
        <p:nvSpPr>
          <p:cNvPr id="845" name="Google Shape;845;p77"/>
          <p:cNvSpPr txBox="1"/>
          <p:nvPr>
            <p:ph idx="1" type="subTitle"/>
          </p:nvPr>
        </p:nvSpPr>
        <p:spPr>
          <a:xfrm>
            <a:off x="1095263" y="1180750"/>
            <a:ext cx="3091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EXPECTATIVAS</a:t>
            </a:r>
            <a:endParaRPr sz="3500"/>
          </a:p>
        </p:txBody>
      </p:sp>
      <p:cxnSp>
        <p:nvCxnSpPr>
          <p:cNvPr id="846" name="Google Shape;846;p77"/>
          <p:cNvCxnSpPr/>
          <p:nvPr/>
        </p:nvCxnSpPr>
        <p:spPr>
          <a:xfrm>
            <a:off x="928100" y="14224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8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Tempo médio normalizado,  cálculo do número pi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52" name="Google Shape;85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63" y="152400"/>
            <a:ext cx="6043277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9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Tempo médio normalizado, multiplicação de matrizes</a:t>
            </a:r>
            <a:endParaRPr sz="1500"/>
          </a:p>
        </p:txBody>
      </p:sp>
      <p:pic>
        <p:nvPicPr>
          <p:cNvPr id="858" name="Google Shape;8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43" y="244100"/>
            <a:ext cx="6537314" cy="39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0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Tempo médio normalizado, multiplicação de matrizes</a:t>
            </a:r>
            <a:endParaRPr sz="1500"/>
          </a:p>
        </p:txBody>
      </p:sp>
      <p:pic>
        <p:nvPicPr>
          <p:cNvPr id="864" name="Google Shape;86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68" y="244100"/>
            <a:ext cx="6537314" cy="397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725" y="1370250"/>
            <a:ext cx="2164800" cy="1392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6" name="Google Shape;866;p80"/>
          <p:cNvSpPr txBox="1"/>
          <p:nvPr/>
        </p:nvSpPr>
        <p:spPr>
          <a:xfrm>
            <a:off x="7002950" y="1758750"/>
            <a:ext cx="14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Siliguri"/>
                <a:ea typeface="Hind Siliguri"/>
                <a:cs typeface="Hind Siliguri"/>
                <a:sym typeface="Hind Siliguri"/>
              </a:rPr>
              <a:t>Overhead??</a:t>
            </a:r>
            <a:endParaRPr>
              <a:latin typeface="Hind Siliguri"/>
              <a:ea typeface="Hind Siliguri"/>
              <a:cs typeface="Hind Siliguri"/>
              <a:sym typeface="Hind Siligu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1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Speedup médio, multiplicação de matrizes</a:t>
            </a:r>
            <a:endParaRPr sz="1500"/>
          </a:p>
        </p:txBody>
      </p:sp>
      <p:pic>
        <p:nvPicPr>
          <p:cNvPr id="872" name="Google Shape;87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550" y="152400"/>
            <a:ext cx="5724944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2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Speedup médio,  cálculo do número pi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78" name="Google Shape;87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750" y="152400"/>
            <a:ext cx="5396505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3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Speedup médio, multiplicação de matrizes</a:t>
            </a:r>
            <a:endParaRPr sz="1500"/>
          </a:p>
        </p:txBody>
      </p:sp>
      <p:pic>
        <p:nvPicPr>
          <p:cNvPr id="884" name="Google Shape;8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550" y="152400"/>
            <a:ext cx="5724944" cy="39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3"/>
          <p:cNvSpPr/>
          <p:nvPr/>
        </p:nvSpPr>
        <p:spPr>
          <a:xfrm>
            <a:off x="5233650" y="304800"/>
            <a:ext cx="1680000" cy="1152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83"/>
          <p:cNvSpPr txBox="1"/>
          <p:nvPr/>
        </p:nvSpPr>
        <p:spPr>
          <a:xfrm>
            <a:off x="6988100" y="639350"/>
            <a:ext cx="141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Siliguri"/>
                <a:ea typeface="Hind Siliguri"/>
                <a:cs typeface="Hind Siliguri"/>
                <a:sym typeface="Hind Siliguri"/>
              </a:rPr>
              <a:t>Overhead sem benefícios!</a:t>
            </a:r>
            <a:endParaRPr>
              <a:latin typeface="Hind Siliguri"/>
              <a:ea typeface="Hind Siliguri"/>
              <a:cs typeface="Hind Siliguri"/>
              <a:sym typeface="Hind Siligu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4"/>
          <p:cNvSpPr/>
          <p:nvPr/>
        </p:nvSpPr>
        <p:spPr>
          <a:xfrm>
            <a:off x="923375" y="1592050"/>
            <a:ext cx="4690200" cy="35514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4"/>
          <p:cNvSpPr txBox="1"/>
          <p:nvPr>
            <p:ph idx="2" type="subTitle"/>
          </p:nvPr>
        </p:nvSpPr>
        <p:spPr>
          <a:xfrm>
            <a:off x="1229100" y="1971900"/>
            <a:ext cx="4160700" cy="28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Rust seria a mais veloz ✅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Kotlin obteve um desempenho pouco melhor na multiplicação de matrizes.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Rust seria o mais trabalhoso ✅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Python seria o mais lento ✅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Python seria o mais ergonômico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- Go levou o prêmio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1 Thread é mais lento que sequencial (devido ao overhead)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Até 6 threads há speedup ✅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◆"/>
            </a:pPr>
            <a:r>
              <a:rPr lang="en" sz="1500">
                <a:solidFill>
                  <a:schemeClr val="dk1"/>
                </a:solidFill>
              </a:rPr>
              <a:t>O Speedup entre 10 e 100 Threads não existe ou é negativo ✅	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93" name="Google Shape;893;p84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EXPERIMENTOS</a:t>
            </a:r>
            <a:endParaRPr/>
          </a:p>
        </p:txBody>
      </p:sp>
      <p:sp>
        <p:nvSpPr>
          <p:cNvPr id="894" name="Google Shape;894;p84"/>
          <p:cNvSpPr txBox="1"/>
          <p:nvPr>
            <p:ph idx="1" type="subTitle"/>
          </p:nvPr>
        </p:nvSpPr>
        <p:spPr>
          <a:xfrm>
            <a:off x="1095263" y="1180750"/>
            <a:ext cx="3091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EXPECTATIVAS</a:t>
            </a:r>
            <a:endParaRPr sz="3500"/>
          </a:p>
        </p:txBody>
      </p:sp>
      <p:cxnSp>
        <p:nvCxnSpPr>
          <p:cNvPr id="895" name="Google Shape;895;p84"/>
          <p:cNvCxnSpPr/>
          <p:nvPr/>
        </p:nvCxnSpPr>
        <p:spPr>
          <a:xfrm>
            <a:off x="928100" y="14224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5"/>
          <p:cNvSpPr txBox="1"/>
          <p:nvPr>
            <p:ph type="title"/>
          </p:nvPr>
        </p:nvSpPr>
        <p:spPr>
          <a:xfrm>
            <a:off x="709775" y="2150850"/>
            <a:ext cx="768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Todos os Gráficos: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 rot="10800000">
            <a:off x="5843425" y="539425"/>
            <a:ext cx="2590800" cy="2571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2"/>
          <p:cNvCxnSpPr/>
          <p:nvPr/>
        </p:nvCxnSpPr>
        <p:spPr>
          <a:xfrm>
            <a:off x="7485650" y="12586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2"/>
          <p:cNvSpPr txBox="1"/>
          <p:nvPr>
            <p:ph type="title"/>
          </p:nvPr>
        </p:nvSpPr>
        <p:spPr>
          <a:xfrm>
            <a:off x="5257675" y="1863150"/>
            <a:ext cx="28716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LEI DE MOORE</a:t>
            </a:r>
            <a:endParaRPr sz="2500"/>
          </a:p>
        </p:txBody>
      </p:sp>
      <p:sp>
        <p:nvSpPr>
          <p:cNvPr id="217" name="Google Shape;217;p32"/>
          <p:cNvSpPr txBox="1"/>
          <p:nvPr>
            <p:ph idx="2" type="title"/>
          </p:nvPr>
        </p:nvSpPr>
        <p:spPr>
          <a:xfrm>
            <a:off x="6462625" y="908600"/>
            <a:ext cx="16668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6172075" y="2216550"/>
            <a:ext cx="19572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seus limites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6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Tempo médio, cálculo do número pi</a:t>
            </a:r>
            <a:endParaRPr sz="1500"/>
          </a:p>
        </p:txBody>
      </p:sp>
      <p:pic>
        <p:nvPicPr>
          <p:cNvPr id="906" name="Google Shape;90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300" y="152400"/>
            <a:ext cx="5487458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7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Tempo médio normalizado, </a:t>
            </a:r>
            <a:r>
              <a:rPr lang="en" sz="1500">
                <a:solidFill>
                  <a:schemeClr val="dk1"/>
                </a:solidFill>
              </a:rPr>
              <a:t> cálculo do número pi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12" name="Google Shape;91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63" y="152400"/>
            <a:ext cx="6043277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8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Speedup</a:t>
            </a:r>
            <a:r>
              <a:rPr lang="en" sz="1500">
                <a:solidFill>
                  <a:schemeClr val="dk1"/>
                </a:solidFill>
              </a:rPr>
              <a:t> médio</a:t>
            </a:r>
            <a:r>
              <a:rPr lang="en" sz="1500">
                <a:solidFill>
                  <a:schemeClr val="dk1"/>
                </a:solidFill>
              </a:rPr>
              <a:t>,  cálculo do número pi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18" name="Google Shape;91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750" y="152400"/>
            <a:ext cx="5396505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9"/>
          <p:cNvSpPr txBox="1"/>
          <p:nvPr>
            <p:ph idx="1" type="body"/>
          </p:nvPr>
        </p:nvSpPr>
        <p:spPr>
          <a:xfrm>
            <a:off x="709775" y="4230575"/>
            <a:ext cx="56007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0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Tempo médio, multiplicação de matrizes</a:t>
            </a:r>
            <a:endParaRPr sz="1500"/>
          </a:p>
        </p:txBody>
      </p:sp>
      <p:pic>
        <p:nvPicPr>
          <p:cNvPr id="929" name="Google Shape;92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63" y="152400"/>
            <a:ext cx="5684521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1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Tempo médio, multiplicação de matrizes, Rust e Kotlin somente.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35" name="Google Shape;93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688" y="152400"/>
            <a:ext cx="5598622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2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Tempo médio normalizado, multiplicação de matrizes</a:t>
            </a:r>
            <a:endParaRPr sz="1500"/>
          </a:p>
        </p:txBody>
      </p:sp>
      <p:pic>
        <p:nvPicPr>
          <p:cNvPr id="941" name="Google Shape;94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43" y="244100"/>
            <a:ext cx="6537314" cy="39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3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Speedup</a:t>
            </a:r>
            <a:r>
              <a:rPr lang="en" sz="1500"/>
              <a:t> médio, multiplicação de matrizes</a:t>
            </a:r>
            <a:endParaRPr sz="1500"/>
          </a:p>
        </p:txBody>
      </p:sp>
      <p:pic>
        <p:nvPicPr>
          <p:cNvPr id="947" name="Google Shape;94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550" y="152400"/>
            <a:ext cx="5724944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4"/>
          <p:cNvSpPr txBox="1"/>
          <p:nvPr>
            <p:ph idx="1" type="body"/>
          </p:nvPr>
        </p:nvSpPr>
        <p:spPr>
          <a:xfrm>
            <a:off x="832825" y="4215750"/>
            <a:ext cx="74784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958" name="Google Shape;958;p95"/>
          <p:cNvSpPr/>
          <p:nvPr/>
        </p:nvSpPr>
        <p:spPr>
          <a:xfrm>
            <a:off x="1382681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59" name="Google Shape;959;p95"/>
          <p:cNvSpPr/>
          <p:nvPr/>
        </p:nvSpPr>
        <p:spPr>
          <a:xfrm>
            <a:off x="2445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60" name="Google Shape;960;p95"/>
          <p:cNvSpPr/>
          <p:nvPr/>
        </p:nvSpPr>
        <p:spPr>
          <a:xfrm>
            <a:off x="3507356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61" name="Google Shape;961;p95"/>
          <p:cNvSpPr/>
          <p:nvPr/>
        </p:nvSpPr>
        <p:spPr>
          <a:xfrm>
            <a:off x="4569694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62" name="Google Shape;962;p95"/>
          <p:cNvSpPr/>
          <p:nvPr/>
        </p:nvSpPr>
        <p:spPr>
          <a:xfrm>
            <a:off x="5632019" y="22380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63" name="Google Shape;963;p95"/>
          <p:cNvSpPr txBox="1"/>
          <p:nvPr/>
        </p:nvSpPr>
        <p:spPr>
          <a:xfrm>
            <a:off x="1840550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964" name="Google Shape;964;p95"/>
          <p:cNvSpPr txBox="1"/>
          <p:nvPr/>
        </p:nvSpPr>
        <p:spPr>
          <a:xfrm>
            <a:off x="1112750" y="1557900"/>
            <a:ext cx="3061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LEI DE MOORE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65" name="Google Shape;965;p95"/>
          <p:cNvSpPr txBox="1"/>
          <p:nvPr/>
        </p:nvSpPr>
        <p:spPr>
          <a:xfrm>
            <a:off x="3037842" y="37134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966" name="Google Shape;966;p95"/>
          <p:cNvSpPr txBox="1"/>
          <p:nvPr/>
        </p:nvSpPr>
        <p:spPr>
          <a:xfrm>
            <a:off x="2593078" y="3399000"/>
            <a:ext cx="2495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PROBLEMAS E FERRAMENTAS CLÁSSICAS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67" name="Google Shape;967;p95"/>
          <p:cNvSpPr txBox="1"/>
          <p:nvPr/>
        </p:nvSpPr>
        <p:spPr>
          <a:xfrm>
            <a:off x="5162519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LINGUAGENS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68" name="Google Shape;968;p95"/>
          <p:cNvSpPr txBox="1"/>
          <p:nvPr/>
        </p:nvSpPr>
        <p:spPr>
          <a:xfrm>
            <a:off x="913181" y="3322800"/>
            <a:ext cx="1606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INTRODUÇÃO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69" name="Google Shape;969;p95"/>
          <p:cNvSpPr txBox="1"/>
          <p:nvPr/>
        </p:nvSpPr>
        <p:spPr>
          <a:xfrm>
            <a:off x="4100203" y="905650"/>
            <a:ext cx="1606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Contextualização Teórica</a:t>
            </a:r>
            <a:endParaRPr sz="12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970" name="Google Shape;970;p95"/>
          <p:cNvSpPr txBox="1"/>
          <p:nvPr/>
        </p:nvSpPr>
        <p:spPr>
          <a:xfrm>
            <a:off x="3700700" y="155790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MODELOS DE PARALELISMO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971" name="Google Shape;971;p95"/>
          <p:cNvCxnSpPr/>
          <p:nvPr/>
        </p:nvCxnSpPr>
        <p:spPr>
          <a:xfrm>
            <a:off x="1530725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95"/>
          <p:cNvCxnSpPr/>
          <p:nvPr/>
        </p:nvCxnSpPr>
        <p:spPr>
          <a:xfrm>
            <a:off x="3655413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95"/>
          <p:cNvCxnSpPr/>
          <p:nvPr/>
        </p:nvCxnSpPr>
        <p:spPr>
          <a:xfrm>
            <a:off x="5780069" y="28293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95"/>
          <p:cNvCxnSpPr/>
          <p:nvPr/>
        </p:nvCxnSpPr>
        <p:spPr>
          <a:xfrm>
            <a:off x="2593069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95"/>
          <p:cNvCxnSpPr/>
          <p:nvPr/>
        </p:nvCxnSpPr>
        <p:spPr>
          <a:xfrm>
            <a:off x="4717744" y="189690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6" name="Google Shape;976;p95"/>
          <p:cNvSpPr/>
          <p:nvPr/>
        </p:nvSpPr>
        <p:spPr>
          <a:xfrm>
            <a:off x="6694669" y="2245800"/>
            <a:ext cx="667200" cy="667500"/>
          </a:xfrm>
          <a:prstGeom prst="round1Rect">
            <a:avLst>
              <a:gd fmla="val 16667" name="adj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quada One"/>
                <a:ea typeface="Squada One"/>
                <a:cs typeface="Squada One"/>
                <a:sym typeface="Squada One"/>
              </a:rPr>
              <a:t>06</a:t>
            </a:r>
            <a:endParaRPr sz="3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77" name="Google Shape;977;p95"/>
          <p:cNvSpPr txBox="1"/>
          <p:nvPr/>
        </p:nvSpPr>
        <p:spPr>
          <a:xfrm>
            <a:off x="5825725" y="1573150"/>
            <a:ext cx="2405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quada One"/>
                <a:ea typeface="Squada One"/>
                <a:cs typeface="Squada One"/>
                <a:sym typeface="Squada One"/>
              </a:rPr>
              <a:t>EXPERIMENTOS</a:t>
            </a:r>
            <a:endParaRPr sz="1700"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978" name="Google Shape;978;p95"/>
          <p:cNvCxnSpPr/>
          <p:nvPr/>
        </p:nvCxnSpPr>
        <p:spPr>
          <a:xfrm>
            <a:off x="6842769" y="19121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923375" y="2049250"/>
            <a:ext cx="4690200" cy="30942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225" name="Google Shape;225;p33"/>
          <p:cNvSpPr txBox="1"/>
          <p:nvPr>
            <p:ph idx="1" type="subTitle"/>
          </p:nvPr>
        </p:nvSpPr>
        <p:spPr>
          <a:xfrm>
            <a:off x="1095263" y="1637950"/>
            <a:ext cx="3091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LEI DE MOORE</a:t>
            </a:r>
            <a:endParaRPr sz="3500"/>
          </a:p>
        </p:txBody>
      </p:sp>
      <p:sp>
        <p:nvSpPr>
          <p:cNvPr id="226" name="Google Shape;226;p33"/>
          <p:cNvSpPr txBox="1"/>
          <p:nvPr>
            <p:ph idx="2" type="subTitle"/>
          </p:nvPr>
        </p:nvSpPr>
        <p:spPr>
          <a:xfrm>
            <a:off x="1095272" y="2434350"/>
            <a:ext cx="4225200" cy="26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“Densidade de transistores dobra a cada dois anos”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Descritiva, não preditiva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Tentativa de acompanhar demanda aumentando potência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Limite superior: calor, energia, tunelamento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Alternativa 1: inovação tecnológica (cada vez mais desafiador)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Alternativa 2: paralelismo.</a:t>
            </a:r>
            <a:endParaRPr b="1" sz="1500"/>
          </a:p>
        </p:txBody>
      </p:sp>
      <p:cxnSp>
        <p:nvCxnSpPr>
          <p:cNvPr id="227" name="Google Shape;227;p33"/>
          <p:cNvCxnSpPr/>
          <p:nvPr/>
        </p:nvCxnSpPr>
        <p:spPr>
          <a:xfrm>
            <a:off x="928100" y="18796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6"/>
          <p:cNvSpPr/>
          <p:nvPr/>
        </p:nvSpPr>
        <p:spPr>
          <a:xfrm rot="10800000">
            <a:off x="5843425" y="539425"/>
            <a:ext cx="2590800" cy="2571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6"/>
          <p:cNvSpPr txBox="1"/>
          <p:nvPr>
            <p:ph idx="2" type="title"/>
          </p:nvPr>
        </p:nvSpPr>
        <p:spPr>
          <a:xfrm>
            <a:off x="5420625" y="908600"/>
            <a:ext cx="27849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985" name="Google Shape;985;p96"/>
          <p:cNvSpPr/>
          <p:nvPr/>
        </p:nvSpPr>
        <p:spPr>
          <a:xfrm>
            <a:off x="923375" y="2035975"/>
            <a:ext cx="3784800" cy="31074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6"/>
          <p:cNvSpPr txBox="1"/>
          <p:nvPr>
            <p:ph idx="4294967295" type="subTitle"/>
          </p:nvPr>
        </p:nvSpPr>
        <p:spPr>
          <a:xfrm>
            <a:off x="1188125" y="2303575"/>
            <a:ext cx="3104700" cy="28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b="1" lang="en" sz="1500">
                <a:solidFill>
                  <a:schemeClr val="dk1"/>
                </a:solidFill>
              </a:rPr>
              <a:t>Linguagens competentes</a:t>
            </a:r>
            <a:r>
              <a:rPr lang="en" sz="1500">
                <a:solidFill>
                  <a:schemeClr val="dk1"/>
                </a:solidFill>
              </a:rPr>
              <a:t>: entregaram o que se pretendiam.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b="1" lang="en" sz="1500">
                <a:solidFill>
                  <a:schemeClr val="dk1"/>
                </a:solidFill>
              </a:rPr>
              <a:t>Futuro promissor</a:t>
            </a:r>
            <a:r>
              <a:rPr lang="en" sz="1500">
                <a:solidFill>
                  <a:schemeClr val="dk1"/>
                </a:solidFill>
              </a:rPr>
              <a:t>: linguagens tornando paralelismo acessível e seguro.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987" name="Google Shape;987;p96"/>
          <p:cNvCxnSpPr/>
          <p:nvPr/>
        </p:nvCxnSpPr>
        <p:spPr>
          <a:xfrm>
            <a:off x="928100" y="1803450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7"/>
          <p:cNvSpPr/>
          <p:nvPr/>
        </p:nvSpPr>
        <p:spPr>
          <a:xfrm rot="-5400000">
            <a:off x="5560075" y="281250"/>
            <a:ext cx="2607600" cy="45681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7"/>
          <p:cNvSpPr txBox="1"/>
          <p:nvPr>
            <p:ph type="ctrTitle"/>
          </p:nvPr>
        </p:nvSpPr>
        <p:spPr>
          <a:xfrm>
            <a:off x="4478925" y="638850"/>
            <a:ext cx="4434600" cy="23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 pela Atenção!</a:t>
            </a:r>
            <a:endParaRPr/>
          </a:p>
        </p:txBody>
      </p:sp>
      <p:sp>
        <p:nvSpPr>
          <p:cNvPr id="994" name="Google Shape;994;p97"/>
          <p:cNvSpPr txBox="1"/>
          <p:nvPr>
            <p:ph idx="2" type="subTitle"/>
          </p:nvPr>
        </p:nvSpPr>
        <p:spPr>
          <a:xfrm>
            <a:off x="5772825" y="3010500"/>
            <a:ext cx="3140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Lucas Bagatini do Nascimento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lucas.bagatini</a:t>
            </a:r>
            <a:r>
              <a:rPr lang="en"/>
              <a:t>@unesp.br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97"/>
          <p:cNvSpPr txBox="1"/>
          <p:nvPr/>
        </p:nvSpPr>
        <p:spPr>
          <a:xfrm>
            <a:off x="709775" y="4465438"/>
            <a:ext cx="24270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ind Siliguri"/>
                <a:ea typeface="Hind Siliguri"/>
                <a:cs typeface="Hind Siliguri"/>
                <a:sym typeface="Hind Siliguri"/>
              </a:rPr>
              <a:t>Please keep this slide for attri</a:t>
            </a:r>
            <a:r>
              <a:rPr lang="en" sz="900"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lang="en" sz="900">
                <a:latin typeface="Hind Siliguri"/>
                <a:ea typeface="Hind Siliguri"/>
                <a:cs typeface="Hind Siliguri"/>
                <a:sym typeface="Hind Siliguri"/>
              </a:rPr>
              <a:t>ution.</a:t>
            </a:r>
            <a:endParaRPr sz="900">
              <a:latin typeface="Hind Siliguri"/>
              <a:ea typeface="Hind Siliguri"/>
              <a:cs typeface="Hind Siliguri"/>
              <a:sym typeface="Hind Siligu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235" name="Google Shape;235;p34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CONCORRÊNCIA</a:t>
            </a:r>
            <a:endParaRPr/>
          </a:p>
        </p:txBody>
      </p:sp>
      <p:sp>
        <p:nvSpPr>
          <p:cNvPr id="236" name="Google Shape;236;p34"/>
          <p:cNvSpPr txBox="1"/>
          <p:nvPr>
            <p:ph idx="2" type="subTitle"/>
          </p:nvPr>
        </p:nvSpPr>
        <p:spPr>
          <a:xfrm>
            <a:off x="1473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“(...) trabalho sobre múltiplas tarefas por um mesmo agente, alternadamente.”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idx="5" type="subTitle"/>
          </p:nvPr>
        </p:nvSpPr>
        <p:spPr>
          <a:xfrm>
            <a:off x="5903638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PARALELISMO</a:t>
            </a:r>
            <a:endParaRPr/>
          </a:p>
        </p:txBody>
      </p:sp>
      <p:sp>
        <p:nvSpPr>
          <p:cNvPr id="238" name="Google Shape;238;p34"/>
          <p:cNvSpPr txBox="1"/>
          <p:nvPr>
            <p:ph idx="6" type="subTitle"/>
          </p:nvPr>
        </p:nvSpPr>
        <p:spPr>
          <a:xfrm>
            <a:off x="590360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“(...) simultaneidade dos passos das diversas tarefas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 diversos agentes.”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4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4"/>
          <p:cNvCxnSpPr/>
          <p:nvPr/>
        </p:nvCxnSpPr>
        <p:spPr>
          <a:xfrm>
            <a:off x="5691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58339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1400350" y="1875026"/>
            <a:ext cx="1899300" cy="27288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type="title"/>
          </p:nvPr>
        </p:nvSpPr>
        <p:spPr>
          <a:xfrm rot="5400000">
            <a:off x="6240475" y="2410675"/>
            <a:ext cx="40650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 TEÓRICA</a:t>
            </a:r>
            <a:endParaRPr/>
          </a:p>
        </p:txBody>
      </p:sp>
      <p:sp>
        <p:nvSpPr>
          <p:cNvPr id="248" name="Google Shape;248;p35"/>
          <p:cNvSpPr txBox="1"/>
          <p:nvPr>
            <p:ph idx="1" type="subTitle"/>
          </p:nvPr>
        </p:nvSpPr>
        <p:spPr>
          <a:xfrm>
            <a:off x="1473550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CONCORRÊNCIA</a:t>
            </a:r>
            <a:endParaRPr/>
          </a:p>
        </p:txBody>
      </p:sp>
      <p:sp>
        <p:nvSpPr>
          <p:cNvPr id="249" name="Google Shape;249;p35"/>
          <p:cNvSpPr txBox="1"/>
          <p:nvPr>
            <p:ph idx="2" type="subTitle"/>
          </p:nvPr>
        </p:nvSpPr>
        <p:spPr>
          <a:xfrm>
            <a:off x="147355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trabalho sobre múltiplas tarefas por um mesmo agente, alternadamente.”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>
            <p:ph idx="5" type="subTitle"/>
          </p:nvPr>
        </p:nvSpPr>
        <p:spPr>
          <a:xfrm>
            <a:off x="5903638" y="2580700"/>
            <a:ext cx="1752900" cy="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PARALELISMO</a:t>
            </a:r>
            <a:endParaRPr/>
          </a:p>
        </p:txBody>
      </p:sp>
      <p:sp>
        <p:nvSpPr>
          <p:cNvPr id="251" name="Google Shape;251;p35"/>
          <p:cNvSpPr txBox="1"/>
          <p:nvPr>
            <p:ph idx="6" type="subTitle"/>
          </p:nvPr>
        </p:nvSpPr>
        <p:spPr>
          <a:xfrm>
            <a:off x="5903600" y="2934100"/>
            <a:ext cx="1752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“(...) simultaneidade dos passos das diversas tarefas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por diversos agentes.”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5"/>
          <p:cNvCxnSpPr/>
          <p:nvPr/>
        </p:nvCxnSpPr>
        <p:spPr>
          <a:xfrm>
            <a:off x="1247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025" y="1444525"/>
            <a:ext cx="2548349" cy="2548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54" name="Google Shape;254;p35"/>
          <p:cNvCxnSpPr/>
          <p:nvPr/>
        </p:nvCxnSpPr>
        <p:spPr>
          <a:xfrm>
            <a:off x="5691950" y="1798825"/>
            <a:ext cx="371100" cy="41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 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5DED7"/>
      </a:accent1>
      <a:accent2>
        <a:srgbClr val="0090AB"/>
      </a:accent2>
      <a:accent3>
        <a:srgbClr val="51BAC3"/>
      </a:accent3>
      <a:accent4>
        <a:srgbClr val="036B7F"/>
      </a:accent4>
      <a:accent5>
        <a:srgbClr val="B1F8F1"/>
      </a:accent5>
      <a:accent6>
        <a:srgbClr val="104B5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